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425" r:id="rId2"/>
    <p:sldId id="377" r:id="rId3"/>
    <p:sldId id="409" r:id="rId4"/>
    <p:sldId id="394" r:id="rId5"/>
    <p:sldId id="422" r:id="rId6"/>
    <p:sldId id="415" r:id="rId7"/>
    <p:sldId id="416" r:id="rId8"/>
    <p:sldId id="417" r:id="rId9"/>
    <p:sldId id="412" r:id="rId10"/>
    <p:sldId id="398" r:id="rId11"/>
    <p:sldId id="413" r:id="rId12"/>
    <p:sldId id="421" r:id="rId13"/>
    <p:sldId id="423" r:id="rId14"/>
  </p:sldIdLst>
  <p:sldSz cx="12192000" cy="6858000"/>
  <p:notesSz cx="6797675" cy="9928225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AEAEA"/>
    <a:srgbClr val="CCECFF"/>
    <a:srgbClr val="E1F4FF"/>
    <a:srgbClr val="FEE8FB"/>
    <a:srgbClr val="F0F8FA"/>
    <a:srgbClr val="FFF7FE"/>
    <a:srgbClr val="E7E7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6433" autoAdjust="0"/>
  </p:normalViewPr>
  <p:slideViewPr>
    <p:cSldViewPr snapToGrid="0">
      <p:cViewPr varScale="1">
        <p:scale>
          <a:sx n="111" d="100"/>
          <a:sy n="111" d="100"/>
        </p:scale>
        <p:origin x="942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40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40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20404FAD-7E9E-4083-B556-F8EC02BD4A3D}" type="datetimeFigureOut">
              <a:rPr lang="kk-KZ" smtClean="0"/>
              <a:pPr/>
              <a:t>15.05.2018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kk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8" y="4778009"/>
            <a:ext cx="5439101" cy="3908988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817"/>
            <a:ext cx="2946247" cy="49840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6" y="9429817"/>
            <a:ext cx="2946246" cy="49840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02406821-E20B-4EAD-9251-D01A99312ADF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53882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06821-E20B-4EAD-9251-D01A99312ADF}" type="slidenum">
              <a:rPr lang="kk-KZ" smtClean="0"/>
              <a:pPr/>
              <a:t>11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31211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0221-6870-4F9B-A53F-54C385C9AC71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1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866A-3EFB-4ABB-A8D0-A528ECD93627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3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C6EE-098A-4150-90AF-0E58F4ECEF3B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7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3FD3-CF06-4562-B1BA-99048F79D808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13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A24B-E95E-49CB-AC09-1C048871E09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13E6-0B26-4566-8C51-4B064C6AD81C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9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C181-2D5C-4A3F-B7D0-4E63BAF42401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0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254F-F414-4291-A68A-14772CFD3ADE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72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89B9-26CC-4157-8504-C2B3D3E1445F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7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CE27-2A3E-44DD-971C-CECCCF311ECF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9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4618-0095-4815-9FA4-4D9198A17749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0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4D764-6DE9-4926-9D5B-6D1833BDA56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15.05.2018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6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#_ftnref1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0211" y="1727337"/>
            <a:ext cx="107681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Аттестация </a:t>
            </a:r>
            <a:endParaRPr lang="ru-RU" sz="2400" b="1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педагогических работников 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и 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приравненных к ним лиц, занимающих должности в организациях образования, 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дошкольного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, начального, основного среднего, общего 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среднего, дополнительного, технического 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и профессионального, </a:t>
            </a:r>
            <a:r>
              <a:rPr lang="ru-RU" sz="2400" b="1" dirty="0" err="1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послесреднего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образований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2983" y="6276860"/>
            <a:ext cx="11417919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Февраль, 2018 год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05773" y="3568417"/>
            <a:ext cx="129234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2400" i="1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2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2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Проект</a:t>
            </a:r>
            <a:endParaRPr lang="ru-RU" sz="2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2983" y="189959"/>
            <a:ext cx="11417919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Министерство образования и науки Республики Казахстан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Stella.Ibraeva\Desktop\attestacij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48" y="4168581"/>
            <a:ext cx="5283460" cy="192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969" y="694720"/>
            <a:ext cx="1032617" cy="103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9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tella.Ibraeva\Desktop\repo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479" y="1222345"/>
            <a:ext cx="3540369" cy="2199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3860" y="222527"/>
            <a:ext cx="10069705" cy="75904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СТРУКТУРА НАЦИОНАЛЬНОГО КВАЛИФИКАЦИОННОГО ТЕСТА</a:t>
            </a:r>
            <a:endParaRPr lang="ru-RU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003412"/>
              </p:ext>
            </p:extLst>
          </p:nvPr>
        </p:nvGraphicFramePr>
        <p:xfrm>
          <a:off x="1000665" y="3606323"/>
          <a:ext cx="10619959" cy="3085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34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Категории </a:t>
                      </a: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прохождения квалификационного тестирования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(по</a:t>
                      </a:r>
                      <a:r>
                        <a:rPr lang="ru-RU" sz="16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каждому блоку</a:t>
                      </a: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Педагог-исследователь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Педагог-эксперт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Педагог-модератор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980399" y="1537420"/>
            <a:ext cx="6007999" cy="156966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Начальное, основное среднее, общее среднее образования</a:t>
            </a: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:</a:t>
            </a:r>
            <a:endParaRPr lang="en-US" sz="1600" b="1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endParaRPr lang="ru-RU" sz="16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«</a:t>
            </a:r>
            <a:r>
              <a:rPr lang="ru-RU" sz="1600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Содержание учебного предмета</a:t>
            </a: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» - </a:t>
            </a: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70 вопросов</a:t>
            </a:r>
          </a:p>
          <a:p>
            <a:pPr marL="342900" indent="-342900">
              <a:buFontTx/>
              <a:buAutoNum type="arabicPeriod"/>
            </a:pP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«Педагогика и  методика» - </a:t>
            </a: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30 вопросов</a:t>
            </a:r>
            <a:endParaRPr lang="en-US" sz="1600" b="1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marL="342900" indent="-342900">
              <a:buFontTx/>
              <a:buAutoNum type="arabicPeriod"/>
            </a:pPr>
            <a:endParaRPr lang="ru-RU" sz="1600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2914" y="6330595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10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30" y="241123"/>
            <a:ext cx="1032617" cy="103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6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" descr="C:\Users\Stella.Ibraeva\Desktop\fold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150" y="401130"/>
            <a:ext cx="1028374" cy="100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574298" y="6398474"/>
            <a:ext cx="1450404" cy="229475"/>
          </a:xfrm>
        </p:spPr>
        <p:txBody>
          <a:bodyPr/>
          <a:lstStyle/>
          <a:p>
            <a:fld id="{290F8FE1-D312-4C01-8616-14340EB4CBE8}" type="slidenum">
              <a:rPr lang="ru-RU" sz="11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11</a:t>
            </a:fld>
            <a:endParaRPr lang="ru-RU" sz="11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059741" y="243337"/>
            <a:ext cx="8431034" cy="76735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СТРУКТУРА КОМПЛЕКСНОГО АНАЛИТИЧЕСКОГО ОБОБЩЕНИЯ ИТОГОВ ДЕЯТЕЛЬНОСТИ</a:t>
            </a:r>
            <a:endParaRPr lang="ru-RU" sz="2800" b="1" dirty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01" y="111592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447130" y="1868608"/>
            <a:ext cx="5044447" cy="45243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Материалы </a:t>
            </a:r>
            <a:r>
              <a:rPr lang="ru-RU" sz="16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педопыта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 </a:t>
            </a:r>
          </a:p>
          <a:p>
            <a:pPr algn="ctr"/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эссе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творческий отчет 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самоанализ профессиональной деятельности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участие в конференциях, семинарах,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круглых столах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публикации в СМИ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отзывы обучающихся, родителей, коллег, членов администрации</a:t>
            </a:r>
          </a:p>
          <a:p>
            <a:pPr algn="ctr"/>
            <a:endParaRPr lang="ru-RU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447130" y="1371436"/>
            <a:ext cx="5044447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Действующая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84113" y="1344006"/>
            <a:ext cx="5961412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Новая 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784113" y="1868608"/>
            <a:ext cx="5961412" cy="449353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>
                <a:latin typeface="Century Gothic" pitchFamily="34" charset="0"/>
              </a:rPr>
              <a:t>Портфолио </a:t>
            </a:r>
            <a:r>
              <a:rPr lang="ru-RU" sz="1600" dirty="0" smtClean="0">
                <a:latin typeface="Century Gothic" pitchFamily="34" charset="0"/>
              </a:rPr>
              <a:t>сдается до 20 июня, до 2 декабря и содержит:</a:t>
            </a:r>
            <a:endParaRPr lang="ru-RU" sz="1600" dirty="0">
              <a:latin typeface="Century Gothic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</a:rPr>
              <a:t>копию документа, удостоверяющего личность</a:t>
            </a:r>
            <a:r>
              <a:rPr lang="ru-RU" sz="1400" dirty="0" smtClean="0">
                <a:latin typeface="Century Gothic" panose="020B0502020202020204" pitchFamily="34" charset="0"/>
              </a:rPr>
              <a:t>;</a:t>
            </a:r>
            <a:endParaRPr lang="ru-RU" sz="1400" dirty="0">
              <a:latin typeface="Century Gothic" panose="020B0502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</a:rPr>
              <a:t>копию диплома об образовании или документа о переподготовке при наличии с присвоением соответствующей квалификации по занимаемой должности;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</a:rPr>
              <a:t>копию удостоверения о квалификационной категории при наличии;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</a:rPr>
              <a:t>документ установленного образца о прохождении национального квалификационного тестирования;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</a:rPr>
              <a:t>мониторинг качества знаний обучающихся за аттестационный период, включающий результаты внешней оценки учебных достижений и/ или текущей и/ или итоговой аттестации;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200" dirty="0">
                <a:latin typeface="Century Gothic" panose="020B0502020202020204" pitchFamily="34" charset="0"/>
              </a:rPr>
              <a:t>копии документов, подтверждающих достижения обучающихся, или копии документов, подтверждающих обобщение опыта при наличии;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200" dirty="0">
                <a:latin typeface="Century Gothic" panose="020B0502020202020204" pitchFamily="34" charset="0"/>
              </a:rPr>
              <a:t>листы наблюдения уроков/занятий (не менее 3) по форме согласно Приложению 10 к настоящим Правилам;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200" dirty="0">
                <a:latin typeface="Century Gothic" panose="020B0502020202020204" pitchFamily="34" charset="0"/>
              </a:rPr>
              <a:t>копии документов, подтверждающих достижения педагогического работника и приравненного к нему лица (при наличии</a:t>
            </a:r>
            <a:r>
              <a:rPr lang="ru-RU" sz="1200" dirty="0" smtClean="0">
                <a:latin typeface="Century Gothic" panose="020B0502020202020204" pitchFamily="34" charset="0"/>
              </a:rPr>
              <a:t>).</a:t>
            </a:r>
            <a:endParaRPr lang="ru-RU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31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1763" y="28813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727467"/>
              </p:ext>
            </p:extLst>
          </p:nvPr>
        </p:nvGraphicFramePr>
        <p:xfrm>
          <a:off x="198981" y="1248311"/>
          <a:ext cx="11686440" cy="54183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18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6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7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7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7914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Требования для квалификационной категории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Квалификационная категория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Педагог-модератор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Педагог-эксперт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Педагог-исследователь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Педагог-мастер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80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Качество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знаний, умений и навыков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5% -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динамика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роста качества знаний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10%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динамика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роста качества знаний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15% 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динамика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роста качества знаний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20% -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динамика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роста качества знаний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43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Качество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преподавания/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воспитания и обучения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Листы наблюдения</a:t>
                      </a: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уроков с рекомендациями экспертного совета организации образования</a:t>
                      </a:r>
                      <a:endParaRPr lang="ru-RU" sz="14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400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(не менее 3)</a:t>
                      </a:r>
                      <a:endParaRPr lang="ru-RU" sz="1400" i="1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Листы наблюдения уроков </a:t>
                      </a: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 рекомендациями экспертного совета  органа управления образования (район/город)</a:t>
                      </a:r>
                      <a:endParaRPr lang="ru-RU" sz="14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400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(не менее 3)</a:t>
                      </a:r>
                      <a:endParaRPr lang="ru-RU" sz="1400" i="1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Листы наблюдения </a:t>
                      </a:r>
                      <a:r>
                        <a:rPr lang="ru-RU" sz="14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уроков</a:t>
                      </a:r>
                      <a:r>
                        <a:rPr lang="ru-RU" sz="1400" kern="1200" baseline="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рекомендациями экспертного совета  органа управления образования (область/ Астана, Алматы)</a:t>
                      </a:r>
                      <a:endParaRPr lang="ru-RU" sz="14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400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(не менее 3)</a:t>
                      </a:r>
                    </a:p>
                    <a:p>
                      <a:pPr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ru-RU" sz="1400" i="1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Лист наблюдения уроков с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рекомендациями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АОО «Назарбаев интеллектуальные школы»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912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Достижения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обучающихся, обобщение итогов деятельности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обобщает свой опыт на уровне организации образования или имеет участников олимпиад, конкурсов, соревнований на уровне организации образования</a:t>
                      </a:r>
                      <a:endParaRPr lang="ru-RU" sz="14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обобщает свой опыт на уровне района/города или имеет участников олимпиад, конкурсов, соревнований на уровне района/города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обобщает свой опыт на уровне области/гг. Астаны, Алматы или имеет участников олимпиад, конкурсов, соревнований на уровне области/гг. Астаны, Алматы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обобщает свой опыт на уровне республики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(на основе реализации собственной авторской программы)</a:t>
                      </a:r>
                      <a:endParaRPr lang="ru-RU" sz="14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81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Проф.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достижения </a:t>
                      </a:r>
                      <a:r>
                        <a:rPr lang="ru-RU" sz="1400" b="1" i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ru-RU" sz="1400" b="1" i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при наличии)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Участие в профессиональных конкурсах, олимпиадах и иных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мероприятиях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52076" y="6297779"/>
            <a:ext cx="26321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  <a:hlinkClick r:id="rId2"/>
              </a:rPr>
              <a:t>[</a:t>
            </a:r>
            <a:r>
              <a:rPr kumimoji="0" lang="ru-RU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  <a:hlinkClick r:id="rId2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401762" y="233917"/>
            <a:ext cx="10505335" cy="770860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Лист оценивания портфолио аттестуемого работника</a:t>
            </a:r>
            <a:br>
              <a:rPr lang="ru-RU" sz="2000" b="1" dirty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lang="ru-RU" sz="2000" b="1" dirty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(Комплексное аналитическое обобщение итогов деятельности, </a:t>
            </a: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II</a:t>
            </a:r>
            <a:r>
              <a:rPr lang="ru-RU" sz="2000" b="1" dirty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 этап)</a:t>
            </a:r>
          </a:p>
        </p:txBody>
      </p:sp>
      <p:pic>
        <p:nvPicPr>
          <p:cNvPr id="8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81" y="0"/>
            <a:ext cx="1032617" cy="103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65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222205" y="580131"/>
            <a:ext cx="9360195" cy="789887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РЕШЕНИЕ ПО ИТОГАМ АТТЕСТАЦИИ</a:t>
            </a:r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758455" y="1632104"/>
            <a:ext cx="10808043" cy="101540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  <a:tabLst>
                <a:tab pos="2476500" algn="l"/>
              </a:tabLst>
            </a:pPr>
            <a:endParaRPr lang="ru-RU" sz="1200" b="1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  <a:tabLst>
                <a:tab pos="2476500" algn="l"/>
              </a:tabLst>
            </a:pPr>
            <a:r>
              <a:rPr lang="ru-RU" sz="24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ПРИНЯТИЯ РЕШЕНИЯ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  <a:tabLst>
                <a:tab pos="2476500" algn="l"/>
              </a:tabLst>
            </a:pPr>
            <a:endParaRPr lang="ru-RU" sz="2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32" y="447825"/>
            <a:ext cx="1032617" cy="103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40735" y="3179986"/>
            <a:ext cx="4926418" cy="32778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2476500" algn="l"/>
              </a:tabLst>
            </a:pPr>
            <a:r>
              <a:rPr lang="ru-RU" sz="20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«рекомендован </a:t>
            </a:r>
            <a:endParaRPr lang="ru-RU" sz="2000" b="1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2476500" algn="l"/>
              </a:tabLst>
            </a:pPr>
            <a:r>
              <a:rPr lang="ru-RU" sz="20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заявляемый уровень» </a:t>
            </a:r>
            <a:r>
              <a:rPr lang="ru-RU" sz="20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2476500" algn="l"/>
              </a:tabLst>
            </a:pPr>
            <a:endParaRPr lang="ru-RU" sz="2000" b="1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2476500" algn="l"/>
              </a:tabLst>
            </a:pPr>
            <a:r>
              <a:rPr lang="ru-RU" sz="20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успешном прохождении квалификационного </a:t>
            </a:r>
            <a:endParaRPr lang="ru-RU" sz="2000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2476500" algn="l"/>
              </a:tabLst>
            </a:pPr>
            <a:r>
              <a:rPr lang="ru-RU" sz="20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тестирования </a:t>
            </a:r>
            <a:r>
              <a:rPr lang="ru-RU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 комплексного  аналитического обобщения, </a:t>
            </a:r>
            <a:endParaRPr lang="ru-RU" sz="2000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2476500" algn="l"/>
              </a:tabLst>
            </a:pPr>
            <a:r>
              <a:rPr lang="ru-RU" sz="20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соответствии  требованиям квалификационной </a:t>
            </a:r>
            <a:r>
              <a:rPr lang="ru-RU" sz="20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категории</a:t>
            </a:r>
            <a:endParaRPr lang="ru-RU" sz="2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87880" y="3179985"/>
            <a:ext cx="4901608" cy="317009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«не рекомендован </a:t>
            </a:r>
            <a:endParaRPr lang="ru-RU" sz="2000" b="1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заявляемый уровень» </a:t>
            </a:r>
            <a:r>
              <a:rPr lang="ru-RU" sz="20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2000" b="1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не соответствии </a:t>
            </a:r>
            <a:endParaRPr lang="ru-RU" sz="2000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одному </a:t>
            </a:r>
          </a:p>
          <a:p>
            <a:pPr algn="ctr"/>
            <a:r>
              <a:rPr lang="ru-RU" sz="20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</a:t>
            </a:r>
            <a:r>
              <a:rPr lang="ru-RU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требований </a:t>
            </a:r>
            <a:endParaRPr lang="ru-RU" sz="2000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 </a:t>
            </a:r>
            <a:r>
              <a:rPr lang="ru-RU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квалификационной </a:t>
            </a:r>
            <a:r>
              <a:rPr lang="ru-RU" sz="20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категории</a:t>
            </a:r>
          </a:p>
          <a:p>
            <a:pPr algn="ctr"/>
            <a:endParaRPr lang="ru-RU" sz="20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0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847502" y="2647507"/>
            <a:ext cx="516308" cy="10738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11073180" y="2647508"/>
            <a:ext cx="516308" cy="10672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70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16139" y="187051"/>
            <a:ext cx="10317898" cy="53596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ЦЕЛИ АТТЕСТАЦИИ</a:t>
            </a:r>
            <a:endParaRPr lang="ru-RU" sz="2800" b="1" dirty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1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68" y="0"/>
            <a:ext cx="1141456" cy="114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Stella.Ibraeva\Desktop\1ea73f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258" y="999150"/>
            <a:ext cx="1997739" cy="117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/>
          <p:cNvSpPr>
            <a:spLocks noGrp="1"/>
          </p:cNvSpPr>
          <p:nvPr>
            <p:ph sz="half" idx="1"/>
          </p:nvPr>
        </p:nvSpPr>
        <p:spPr>
          <a:xfrm>
            <a:off x="525101" y="3874883"/>
            <a:ext cx="6338128" cy="2758046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Аттестация педагогических работников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дошкольных организаций, учреждений дополнительного,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технического и профессионального  образования:</a:t>
            </a:r>
          </a:p>
          <a:p>
            <a:pPr algn="just"/>
            <a:r>
              <a:rPr lang="ru-RU" sz="1400" b="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Вторая категория</a:t>
            </a:r>
          </a:p>
          <a:p>
            <a:pPr algn="just"/>
            <a:r>
              <a:rPr lang="ru-RU" sz="1400" b="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Первая категория</a:t>
            </a:r>
          </a:p>
          <a:p>
            <a:pPr algn="just"/>
            <a:r>
              <a:rPr lang="ru-RU" sz="1400" b="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Высшая категория</a:t>
            </a:r>
          </a:p>
          <a:p>
            <a:pPr marL="0" indent="0" algn="just">
              <a:buNone/>
            </a:pPr>
            <a:r>
              <a:rPr lang="ru-RU" sz="1400" b="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Очередная аттестация – в один этап : комплексное обобщение итогов деятельности</a:t>
            </a:r>
          </a:p>
          <a:p>
            <a:pPr marL="0" indent="0" algn="just">
              <a:buNone/>
            </a:pPr>
            <a:r>
              <a:rPr lang="ru-RU" sz="1400" b="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Досрочная аттестация – в два этапа:</a:t>
            </a:r>
          </a:p>
          <a:p>
            <a:pPr marL="0" indent="0" algn="just">
              <a:buNone/>
            </a:pPr>
            <a:r>
              <a:rPr lang="ru-RU" sz="1400" b="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квалификационное тестирование:</a:t>
            </a:r>
          </a:p>
          <a:p>
            <a:pPr marL="0" indent="0" algn="just">
              <a:buNone/>
            </a:pPr>
            <a:r>
              <a:rPr lang="ru-RU" sz="1400" b="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«по направлению деятельности» - 70 заданий</a:t>
            </a:r>
          </a:p>
          <a:p>
            <a:pPr marL="0" indent="0" algn="just">
              <a:buNone/>
            </a:pPr>
            <a:r>
              <a:rPr lang="ru-RU" sz="1400" b="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«педагогика, методика обучения» - 30 заданий</a:t>
            </a:r>
          </a:p>
          <a:p>
            <a:pPr marL="0" indent="0" algn="just">
              <a:buNone/>
            </a:pPr>
            <a:r>
              <a:rPr lang="ru-RU" sz="1400" b="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комплексное </a:t>
            </a:r>
            <a:r>
              <a:rPr lang="ru-RU" sz="1400" b="0" dirty="0">
                <a:solidFill>
                  <a:srgbClr val="002060"/>
                </a:solidFill>
                <a:latin typeface="Century Gothic" panose="020B0502020202020204" pitchFamily="34" charset="0"/>
              </a:rPr>
              <a:t>обобщение итогов </a:t>
            </a:r>
            <a:r>
              <a:rPr lang="ru-RU" sz="1400" b="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деятельности</a:t>
            </a:r>
            <a:endParaRPr lang="ru-RU" sz="1400" b="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Объект 3"/>
          <p:cNvSpPr>
            <a:spLocks noGrp="1"/>
          </p:cNvSpPr>
          <p:nvPr>
            <p:ph sz="half" idx="2"/>
          </p:nvPr>
        </p:nvSpPr>
        <p:spPr>
          <a:xfrm>
            <a:off x="7157896" y="3869241"/>
            <a:ext cx="4671714" cy="274884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Аттестация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педагогических работников  </a:t>
            </a:r>
            <a:endParaRPr lang="ru-RU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приравненных к ним лиц </a:t>
            </a:r>
            <a:endParaRPr lang="ru-RU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общеобразовательных школ:</a:t>
            </a:r>
          </a:p>
          <a:p>
            <a:pPr marL="0" indent="0" algn="ctr">
              <a:buNone/>
            </a:pPr>
            <a:endParaRPr lang="ru-RU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 модератор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Педагог-эксперт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Педагог-исследователь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 мастер</a:t>
            </a:r>
          </a:p>
          <a:p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1726" y="3141631"/>
            <a:ext cx="11372311" cy="5776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ВИДЫ АТТЕСТАЦИИ</a:t>
            </a:r>
            <a:endParaRPr lang="ru-RU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64221" y="2241655"/>
            <a:ext cx="4569816" cy="56630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</a:pPr>
            <a:r>
              <a:rPr lang="ru-RU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очередная (не реже </a:t>
            </a:r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 раза </a:t>
            </a:r>
            <a:r>
              <a:rPr lang="ru-RU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в 5 лет)</a:t>
            </a:r>
          </a:p>
          <a:p>
            <a:pPr lvl="0">
              <a:lnSpc>
                <a:spcPct val="110000"/>
              </a:lnSpc>
            </a:pPr>
            <a:r>
              <a:rPr lang="ru-RU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досрочная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1726" y="999150"/>
            <a:ext cx="6396273" cy="1988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0000"/>
              </a:lnSpc>
            </a:pP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Определение соответствия </a:t>
            </a:r>
            <a:r>
              <a:rPr lang="ru-RU" sz="1400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педагогического работника </a:t>
            </a:r>
            <a:r>
              <a:rPr lang="ru-RU" sz="1400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требованиям </a:t>
            </a:r>
            <a:r>
              <a:rPr lang="ru-RU" sz="1400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квалификационной категории на основе оценки профессиональной компетентности педагогических работников и приравненных к ним лиц.</a:t>
            </a:r>
          </a:p>
          <a:p>
            <a:pPr lvl="0" algn="just">
              <a:lnSpc>
                <a:spcPct val="110000"/>
              </a:lnSpc>
            </a:pP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Обеспечение единого подхода </a:t>
            </a:r>
            <a:r>
              <a:rPr lang="ru-RU" sz="1400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 проведении аттестации педагогических работников и приравненных к ним лиц организаций образования. </a:t>
            </a:r>
          </a:p>
          <a:p>
            <a:pPr lvl="0" algn="just">
              <a:lnSpc>
                <a:spcPct val="110000"/>
              </a:lnSpc>
            </a:pP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Повышение качества преподавания.</a:t>
            </a:r>
          </a:p>
        </p:txBody>
      </p:sp>
    </p:spTree>
    <p:extLst>
      <p:ext uri="{BB962C8B-B14F-4D97-AF65-F5344CB8AC3E}">
        <p14:creationId xmlns:p14="http://schemas.microsoft.com/office/powerpoint/2010/main" val="2840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8167" y="255181"/>
            <a:ext cx="10042432" cy="50689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КВАЛИФИКАЦИОННЫЕ КАТЕГОРИИ</a:t>
            </a:r>
            <a:endParaRPr lang="ru-RU" sz="2800" b="1" dirty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697482" y="2201874"/>
            <a:ext cx="2368495" cy="636893"/>
          </a:xfrm>
          <a:prstGeom prst="roundRect">
            <a:avLst>
              <a:gd name="adj" fmla="val 4481"/>
            </a:avLst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Педагог-мастер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303256" y="2351737"/>
            <a:ext cx="2674733" cy="631850"/>
          </a:xfrm>
          <a:prstGeom prst="roundRect">
            <a:avLst>
              <a:gd name="adj" fmla="val 4481"/>
            </a:avLst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Высшая категория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697483" y="3011823"/>
            <a:ext cx="2368494" cy="636893"/>
          </a:xfrm>
          <a:prstGeom prst="roundRect">
            <a:avLst>
              <a:gd name="adj" fmla="val 4481"/>
            </a:avLst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Педагог-исследователь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03256" y="3467019"/>
            <a:ext cx="2658116" cy="636893"/>
          </a:xfrm>
          <a:prstGeom prst="roundRect">
            <a:avLst>
              <a:gd name="adj" fmla="val 4481"/>
            </a:avLst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Первая категория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697483" y="3813703"/>
            <a:ext cx="2368494" cy="636893"/>
          </a:xfrm>
          <a:prstGeom prst="roundRect">
            <a:avLst>
              <a:gd name="adj" fmla="val 4481"/>
            </a:avLst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Педагог-эксперт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303256" y="4450596"/>
            <a:ext cx="2658116" cy="636893"/>
          </a:xfrm>
          <a:prstGeom prst="roundRect">
            <a:avLst>
              <a:gd name="adj" fmla="val 4481"/>
            </a:avLst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Вторая категория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717603" y="4620626"/>
            <a:ext cx="2348374" cy="636893"/>
          </a:xfrm>
          <a:prstGeom prst="roundRect">
            <a:avLst>
              <a:gd name="adj" fmla="val 4481"/>
            </a:avLst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Педагог-модератор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303256" y="5396562"/>
            <a:ext cx="2658116" cy="636893"/>
          </a:xfrm>
          <a:prstGeom prst="roundRect">
            <a:avLst>
              <a:gd name="adj" fmla="val 4481"/>
            </a:avLst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Без категории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717603" y="5425532"/>
            <a:ext cx="2348373" cy="636893"/>
          </a:xfrm>
          <a:prstGeom prst="roundRect">
            <a:avLst>
              <a:gd name="adj" fmla="val 4481"/>
            </a:avLst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1319872" y="1160707"/>
            <a:ext cx="3379719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Действующие 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7676707" y="1160707"/>
            <a:ext cx="3414343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Новые 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24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80" y="0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27449" y="2534174"/>
            <a:ext cx="4029739" cy="35394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Действующие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квалификационные категории педагогических работников и приравненных к ним лиц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сохраняют свое действие до срока наступления очередной аттестации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Желающие повысить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категории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подают заявления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на аттестацию по новой системе, сдают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национальное 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квалификационное тестирование, проходят комплексное обобщение итогов деятельности</a:t>
            </a:r>
          </a:p>
          <a:p>
            <a:pPr algn="just"/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1" name="Picture 2" descr="C:\Users\Stella.Ibraeva\Desktop\inde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14" y="853704"/>
            <a:ext cx="1572211" cy="157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4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Скругленный прямоугольник 52"/>
          <p:cNvSpPr/>
          <p:nvPr/>
        </p:nvSpPr>
        <p:spPr>
          <a:xfrm>
            <a:off x="77564" y="2275279"/>
            <a:ext cx="896214" cy="94222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Вторая категория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0938617" y="2126917"/>
            <a:ext cx="1100835" cy="103740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Школа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596163" y="1099161"/>
            <a:ext cx="2137639" cy="1103220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Послесреднее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/высшее педагогическое образование</a:t>
            </a:r>
          </a:p>
          <a:p>
            <a:pPr lvl="0" algn="ctr" defTabSz="711200">
              <a:spcBef>
                <a:spcPct val="0"/>
              </a:spcBef>
            </a:pP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(без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стажа)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77564" y="3217505"/>
            <a:ext cx="896214" cy="1603877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Первая категория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0938617" y="3326356"/>
            <a:ext cx="1066065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РайОО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 </a:t>
            </a: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горОО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77564" y="4821382"/>
            <a:ext cx="896214" cy="1650670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Высшая категория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6596164" y="4488272"/>
            <a:ext cx="2137638" cy="99762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-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Согласно требованиям </a:t>
            </a:r>
            <a:r>
              <a:rPr lang="kk-KZ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kk-KZ" sz="1000" dirty="0">
                <a:solidFill>
                  <a:srgbClr val="FF0000"/>
                </a:solidFill>
                <a:latin typeface="Century Gothic" panose="020B0502020202020204" pitchFamily="34" charset="0"/>
              </a:rPr>
              <a:t>досрочно)</a:t>
            </a:r>
          </a:p>
          <a:p>
            <a:pPr algn="ctr" defTabSz="711200">
              <a:spcBef>
                <a:spcPct val="0"/>
              </a:spcBef>
            </a:pPr>
            <a:endParaRPr lang="kk-KZ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- Для всех учителей</a:t>
            </a:r>
          </a:p>
          <a:p>
            <a:pPr algn="ctr" defTabSz="711200">
              <a:spcBef>
                <a:spcPct val="0"/>
              </a:spcBef>
            </a:pP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( стаж 4 года+  требования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0933372" y="4501222"/>
            <a:ext cx="1071268" cy="96790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ОблУО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7564" y="1064923"/>
            <a:ext cx="896214" cy="116763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Без категории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601637" y="4488271"/>
            <a:ext cx="967433" cy="98085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Педагог-исследователь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593959" y="5469125"/>
            <a:ext cx="1002205" cy="1002927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Педагог-мастер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>
            <a:off x="10700917" y="265980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10700917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10684958" y="490704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26789" y="156155"/>
            <a:ext cx="641266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НОВАЯ МОДЕЛЬ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52623" y="156155"/>
            <a:ext cx="436998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ДЕЙСТВУЮЩАЯ  МОДЕЛЬ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499100" y="217041"/>
            <a:ext cx="0" cy="6464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893455"/>
              </p:ext>
            </p:extLst>
          </p:nvPr>
        </p:nvGraphicFramePr>
        <p:xfrm>
          <a:off x="1021277" y="702554"/>
          <a:ext cx="4381995" cy="576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5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6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Очередная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Досрочная 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541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Не подлежит аттестации в течение 3- х лет</a:t>
                      </a:r>
                    </a:p>
                    <a:p>
                      <a:endParaRPr lang="ru-RU" sz="10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000" dirty="0" err="1" smtClean="0">
                          <a:solidFill>
                            <a:srgbClr val="002060"/>
                          </a:solidFill>
                        </a:rPr>
                        <a:t>искл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. - магистры </a:t>
                      </a:r>
                    </a:p>
                    <a:p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u="non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вторую квалификационную категорию</a:t>
                      </a: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Стаж не менее одного года;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Диплом с отличием/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Болашақ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трех лет;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Прошедшие повышение квалификации по уровневым курсам</a:t>
                      </a:r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Подлежат аттестации со стажем не менее 3-х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первую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Перешедшие из вуза , стаж не менее трех лет и магистр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Имеющие вторую категорию, победитель профессиональных конкурсов, педагогических олимпиад областного уровня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578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4 лет/кандидат наук , стаж не менее 2 лет;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доктор наук  и стаж работы в должности учителя не менее 1 года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высшую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Имеющие первую категорию, подготовившие участников олимпиад областного уровня или участников республиканского или международного уровня     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Обобщившие опыт на областном или на республиканском, или международном уровне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5 г.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4. Имеющие академическую степень магистра и стаж не менее 4 г.   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Подтверждение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5 лет, кандидат наук, стаж работы в должности учителя не менее 3 лет или ученой степени доктора наук стаж в должности учителя не менее 2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Скругленный прямоугольник 34"/>
          <p:cNvSpPr/>
          <p:nvPr/>
        </p:nvSpPr>
        <p:spPr>
          <a:xfrm>
            <a:off x="6596163" y="5485901"/>
            <a:ext cx="2137639" cy="986152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- Согласно требованиям </a:t>
            </a:r>
            <a:r>
              <a:rPr lang="kk-KZ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kk-KZ" sz="1000" dirty="0">
                <a:solidFill>
                  <a:srgbClr val="FF0000"/>
                </a:solidFill>
                <a:latin typeface="Century Gothic" panose="020B0502020202020204" pitchFamily="34" charset="0"/>
              </a:rPr>
              <a:t>досрочно)</a:t>
            </a:r>
          </a:p>
          <a:p>
            <a:pPr algn="ctr" defTabSz="711200">
              <a:spcBef>
                <a:spcPct val="0"/>
              </a:spcBef>
            </a:pP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( стаж 5 лет+  требования)</a:t>
            </a:r>
          </a:p>
          <a:p>
            <a:pPr lvl="0" algn="ctr" defTabSz="711200">
              <a:spcBef>
                <a:spcPct val="0"/>
              </a:spcBef>
            </a:pPr>
            <a:endParaRPr lang="ru-RU" sz="12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933371" y="5621029"/>
            <a:ext cx="1036541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ОблУО</a:t>
            </a:r>
            <a:endParaRPr lang="ru-RU" sz="12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АОО «НИШ»</a:t>
            </a:r>
            <a:endParaRPr lang="ru-RU" sz="12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0074627" y="1112319"/>
            <a:ext cx="621883" cy="4368731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2-этап: комплексное обобщение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596163" y="2202381"/>
            <a:ext cx="2137639" cy="98884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marL="171450" indent="-171450" algn="ctr" defTabSz="711200">
              <a:spcBef>
                <a:spcPct val="0"/>
              </a:spcBef>
              <a:buFontTx/>
              <a:buChar char="-"/>
            </a:pP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Согласно требованиям </a:t>
            </a:r>
            <a:r>
              <a:rPr lang="ru-RU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kk-KZ" sz="1000" dirty="0">
                <a:solidFill>
                  <a:srgbClr val="FF0000"/>
                </a:solidFill>
                <a:latin typeface="Century Gothic" panose="020B0502020202020204" pitchFamily="34" charset="0"/>
              </a:rPr>
              <a:t>досрочно</a:t>
            </a:r>
            <a:r>
              <a:rPr lang="kk-KZ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)</a:t>
            </a:r>
          </a:p>
          <a:p>
            <a:pPr marL="171450" indent="-171450" algn="ctr" defTabSz="711200">
              <a:spcBef>
                <a:spcPct val="0"/>
              </a:spcBef>
              <a:buFontTx/>
              <a:buChar char="-"/>
            </a:pPr>
            <a:endParaRPr lang="kk-KZ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171450" lvl="0" indent="-171450" algn="ctr" defTabSz="711200">
              <a:spcBef>
                <a:spcPct val="0"/>
              </a:spcBef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Для всех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учителей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171450" lvl="0" indent="-171450" algn="ctr" defTabSz="711200">
              <a:spcBef>
                <a:spcPct val="0"/>
              </a:spcBef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(стаж 2 года + требования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626789" y="1086715"/>
            <a:ext cx="942281" cy="111566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endParaRPr lang="ru-RU" sz="11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601637" y="2171943"/>
            <a:ext cx="967433" cy="99869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05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Педагог-модератор</a:t>
            </a:r>
            <a:endParaRPr lang="ru-RU" sz="105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596163" y="3326357"/>
            <a:ext cx="2137639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Согласно требованиям </a:t>
            </a:r>
            <a:r>
              <a:rPr lang="kk-KZ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kk-KZ" sz="1000" dirty="0">
                <a:solidFill>
                  <a:srgbClr val="FF0000"/>
                </a:solidFill>
                <a:latin typeface="Century Gothic" panose="020B0502020202020204" pitchFamily="34" charset="0"/>
              </a:rPr>
              <a:t>досрочно)</a:t>
            </a:r>
          </a:p>
          <a:p>
            <a:pPr algn="ctr" defTabSz="711200">
              <a:spcBef>
                <a:spcPct val="0"/>
              </a:spcBef>
            </a:pPr>
            <a:endParaRPr lang="kk-KZ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- Для всех учителей</a:t>
            </a:r>
          </a:p>
          <a:p>
            <a:pPr algn="ctr" defTabSz="711200">
              <a:spcBef>
                <a:spcPct val="0"/>
              </a:spcBef>
            </a:pP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(стаж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3 года+ требования)</a:t>
            </a:r>
          </a:p>
          <a:p>
            <a:pPr lvl="0" algn="ctr" defTabSz="711200">
              <a:spcBef>
                <a:spcPct val="0"/>
              </a:spcBef>
            </a:pP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601637" y="3326358"/>
            <a:ext cx="967433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Педагог-эксперт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Стрелка вправо 87"/>
          <p:cNvSpPr/>
          <p:nvPr/>
        </p:nvSpPr>
        <p:spPr>
          <a:xfrm>
            <a:off x="10700917" y="5932683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2" name="Стрелка вправо 91"/>
          <p:cNvSpPr/>
          <p:nvPr/>
        </p:nvSpPr>
        <p:spPr>
          <a:xfrm>
            <a:off x="9782778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3" name="Стрелка вправо 92"/>
          <p:cNvSpPr/>
          <p:nvPr/>
        </p:nvSpPr>
        <p:spPr>
          <a:xfrm>
            <a:off x="8762526" y="3784053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5" name="Стрелка вправо 94"/>
          <p:cNvSpPr/>
          <p:nvPr/>
        </p:nvSpPr>
        <p:spPr>
          <a:xfrm>
            <a:off x="8760895" y="2630049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6" name="Стрелка вправо 95"/>
          <p:cNvSpPr/>
          <p:nvPr/>
        </p:nvSpPr>
        <p:spPr>
          <a:xfrm>
            <a:off x="8760895" y="4896222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7" name="Стрелка вправо 96"/>
          <p:cNvSpPr/>
          <p:nvPr/>
        </p:nvSpPr>
        <p:spPr>
          <a:xfrm>
            <a:off x="8747534" y="5907045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8996736" y="1130737"/>
            <a:ext cx="669753" cy="4355162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1-этап: национальное квалификационное тестирование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71285" y="698738"/>
            <a:ext cx="16151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Решение аттестационной </a:t>
            </a:r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комиссии на уровне: 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593959" y="6517185"/>
            <a:ext cx="64106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*Предусматривается досрочная аттестация на каждом этапе</a:t>
            </a:r>
            <a:endParaRPr lang="ru-RU" sz="1100" b="1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056109" y="677311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Этапы аттестации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915167" y="679552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Требования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299991" y="664450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Категории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4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78517" y="6459837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4</a:t>
            </a:fld>
            <a:endParaRPr lang="ru-RU" sz="1600" dirty="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996736" y="5625588"/>
            <a:ext cx="1699774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Независимый центр оценивания</a:t>
            </a:r>
            <a:endParaRPr lang="ru-RU" sz="12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5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49" y="-59537"/>
            <a:ext cx="1062640" cy="106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6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6589" y="138160"/>
            <a:ext cx="10735039" cy="394102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КВАЛИФИКАЦИОННЫМ КАТЕГОРИЯМ ПРИ ОЧЕРЕДНОЙ АТТЕСТАЦИИ</a:t>
            </a:r>
            <a:endParaRPr lang="ru-RU" sz="2000" b="1" dirty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312636"/>
              </p:ext>
            </p:extLst>
          </p:nvPr>
        </p:nvGraphicFramePr>
        <p:xfrm>
          <a:off x="248703" y="793309"/>
          <a:ext cx="11721890" cy="59479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06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1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99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6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Педагог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Педагог-модератор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Педагог-эксперт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Педагог-исследователь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Педагог-мастер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2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Имеет высшее педагогическое и профессиональное или техническое и профессиональное образование по специальности, без предъявления требований к стажу работы</a:t>
                      </a:r>
                      <a:endParaRPr lang="ru-RU" sz="1100" b="1" i="0" dirty="0">
                        <a:solidFill>
                          <a:srgbClr val="002060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Отвечает общим требованиям квалификационной категории «педагог», кроме того: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100" b="1" i="0" dirty="0">
                        <a:solidFill>
                          <a:srgbClr val="002060"/>
                        </a:solidFill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89" marR="3078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solidFill>
                            <a:srgbClr val="002060"/>
                          </a:solidFill>
                          <a:effectLst/>
                          <a:latin typeface="Century Gothic" pitchFamily="34" charset="0"/>
                        </a:rPr>
                        <a:t>Отвечает общим требованиям, предъявляемым к квалификационной категории «педагог-модератор», кроме того:</a:t>
                      </a:r>
                      <a:endParaRPr lang="ru-RU" sz="1100" b="1" i="0" dirty="0">
                        <a:solidFill>
                          <a:srgbClr val="002060"/>
                        </a:solidFill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89" marR="3078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solidFill>
                            <a:srgbClr val="002060"/>
                          </a:solidFill>
                          <a:effectLst/>
                          <a:latin typeface="Century Gothic" pitchFamily="34" charset="0"/>
                        </a:rPr>
                        <a:t>Отвечает общим требованиям, предъявляемым к квалификационной категории «педагог-эксперт», кроме того</a:t>
                      </a:r>
                      <a:r>
                        <a:rPr lang="ru-RU" sz="1100" b="1" i="0" dirty="0" smtClean="0">
                          <a:solidFill>
                            <a:srgbClr val="002060"/>
                          </a:solidFill>
                          <a:effectLst/>
                          <a:latin typeface="Century Gothic" pitchFamily="34" charset="0"/>
                        </a:rPr>
                        <a:t>: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100" b="1" i="0" dirty="0">
                        <a:solidFill>
                          <a:srgbClr val="002060"/>
                        </a:solidFill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89" marR="3078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solidFill>
                            <a:srgbClr val="002060"/>
                          </a:solidFill>
                          <a:effectLst/>
                          <a:latin typeface="Century Gothic" pitchFamily="34" charset="0"/>
                        </a:rPr>
                        <a:t>Отвечает общим требованиям, предъявляемым к квалификационной категории «педагог-исследователь», кроме того:</a:t>
                      </a:r>
                      <a:endParaRPr lang="ru-RU" sz="1100" b="1" i="0" dirty="0">
                        <a:solidFill>
                          <a:srgbClr val="002060"/>
                        </a:solidFill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89" marR="30789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3660"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знает содержание учебного предмета, учебно-воспитательного процесса, методику преподавания и оценивания;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планирует и организует учебно-воспитательный процесс с учетом психолого-возрастных особенностей обучающихся;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способствует формированию общей культуры обучающегося и его социализации;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принимает участие в мероприятиях на уровне организации образования;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осуществляет индивидуальный подход в воспитании и обучении с учетом потребностей обучающихся;</a:t>
                      </a:r>
                    </a:p>
                    <a:p>
                      <a:pPr marL="171450" lvl="0" indent="-171450" algn="just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владеет навыками профессионально-педагогического диалога;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применяет цифровые образовательные ресурсы.</a:t>
                      </a:r>
                    </a:p>
                    <a:p>
                      <a:pPr algn="just" fontAlgn="base"/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0789" marR="30789" marT="0" marB="0"/>
                </a:tc>
                <a:tc>
                  <a:txBody>
                    <a:bodyPr/>
                    <a:lstStyle/>
                    <a:p>
                      <a:pPr marL="171450" lvl="0" indent="-171450" algn="just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проводит рефлексию и анализ личного вклада в результат обучения на уровне достижений обучающихся;</a:t>
                      </a:r>
                    </a:p>
                    <a:p>
                      <a:pPr marL="171450" lvl="0" indent="-171450" algn="just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использует инновационные формы, методы и средства обучения;</a:t>
                      </a:r>
                    </a:p>
                    <a:p>
                      <a:pPr marL="171450" lvl="0" indent="-171450" algn="just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обобщает свой опыт на уровне организации образования, имеет участников олимпиад, конкурсов, соревнований на уровне организации образования.</a:t>
                      </a:r>
                    </a:p>
                    <a:p>
                      <a:pPr marL="171450" indent="-171450" algn="just" fontAlgn="base">
                        <a:buFont typeface="Arial" panose="020B0604020202020204" pitchFamily="34" charset="0"/>
                        <a:buChar char="•"/>
                      </a:pPr>
                      <a:endParaRPr lang="ru-RU" sz="11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 algn="just" fontAlgn="base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30789" marR="30789" marT="0" marB="0"/>
                </a:tc>
                <a:tc>
                  <a:txBody>
                    <a:bodyPr/>
                    <a:lstStyle/>
                    <a:p>
                      <a:pPr marL="171450" lvl="0" indent="-171450" algn="just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владеет навыками анализа организованной учебной деятельности;</a:t>
                      </a:r>
                    </a:p>
                    <a:p>
                      <a:pPr marL="171450" lvl="0" indent="-171450" algn="just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осуществляет наставничество и конструктивно определяет приоритеты профессионального развития: собственного и коллег на уровне организации образования;</a:t>
                      </a:r>
                    </a:p>
                    <a:p>
                      <a:pPr marL="171450" lvl="0" indent="-171450" algn="just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обобщает свой опыт на уровне района/города, имеет участников олимпиад, конкурсов, соревнований на уровне района/города.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30789" marR="30789" marT="0" marB="0"/>
                </a:tc>
                <a:tc>
                  <a:txBody>
                    <a:bodyPr/>
                    <a:lstStyle/>
                    <a:p>
                      <a:pPr marL="171450" lvl="0" indent="-171450" algn="just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владеет навыками исследования урока и разработки инструментов оценивания;</a:t>
                      </a:r>
                    </a:p>
                    <a:p>
                      <a:pPr marL="171450" lvl="0" indent="-171450" algn="just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обеспечивает развитие исследовательских навыков обучающихся;</a:t>
                      </a:r>
                    </a:p>
                    <a:p>
                      <a:pPr marL="171450" lvl="0" indent="-171450" algn="just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осуществляет наставничество и конструктивно определяет стратегии развития в педагогическом сообществе на уровне района, города;</a:t>
                      </a:r>
                    </a:p>
                    <a:p>
                      <a:pPr marL="171450" lvl="0" indent="-171450" algn="just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обобщает свой опыт на уровне области/городов Астаны, Алматы, имеет участников олимпиад, конкурсов, соревнований на уровне области/городов Астаны, Алматы.</a:t>
                      </a:r>
                    </a:p>
                  </a:txBody>
                  <a:tcPr marL="30789" marR="30789" marT="0" marB="0"/>
                </a:tc>
                <a:tc>
                  <a:txBody>
                    <a:bodyPr/>
                    <a:lstStyle/>
                    <a:p>
                      <a:pPr marL="171450" lvl="0" indent="-171450" algn="just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имеет авторскую программу или является автором (соавтором) изданных учебников, учебно-методических пособий, получивших одобрение на Республиканском учебно-методическом совете; </a:t>
                      </a:r>
                    </a:p>
                    <a:p>
                      <a:pPr marL="171450" lvl="0" indent="-171450" algn="just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обеспечивает развитие навыков научного проектирования;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осуществляет наставничество и планирует развитие сети профессионального сообщества на уровне области;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является участником республиканских и международных конкурсов и олимпиад или подготовил участников республиканских и международных конкурсов и олимпиад.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94" y="-170121"/>
            <a:ext cx="978195" cy="978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2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0819" y="233917"/>
            <a:ext cx="9643730" cy="776176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КАТЕГОРИИ </a:t>
            </a:r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«ПЕДАГОГ-МОДЕРАТОР» </a:t>
            </a:r>
            <a:b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при досрочной аттестации</a:t>
            </a:r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2026003" y="1146305"/>
            <a:ext cx="9658065" cy="454728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лица, являющиеся победителями профессиональных конкурсов, педагогических олимпиад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на уровне организации образования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;</a:t>
            </a:r>
          </a:p>
          <a:p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лица, подготовившие победителей предметных олимпиад, творческих, профессиональных конкурсов, научных, спортивных соревнований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на уровне организации образования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, согласно перечню, утвержденному уполномоченным органом;</a:t>
            </a:r>
          </a:p>
          <a:p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лица, обобщившие собственный педагогический опыт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на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уровне организации образования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;</a:t>
            </a:r>
            <a:endParaRPr lang="en-US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лица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, являющиеся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кандидатами в мастера спорта по профилирующему предмету (дисциплине, модулю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);</a:t>
            </a:r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*лица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, окончившие высшее учебное заведение с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«отличием»;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*лица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, являющиеся выпускниками программы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«</a:t>
            </a:r>
            <a:r>
              <a:rPr lang="ru-RU" sz="14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Болашақ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»;</a:t>
            </a:r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*лица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, окончившие высшее учебное заведение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с английским языком обучения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или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по специальности с правом преподавания предмета (дисциплины) на английском языке;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   </a:t>
            </a:r>
            <a:r>
              <a:rPr lang="ru-RU" sz="1400" strike="sngStrike" dirty="0">
                <a:solidFill>
                  <a:srgbClr val="002060"/>
                </a:solidFill>
                <a:latin typeface="Century Gothic" panose="020B0502020202020204" pitchFamily="34" charset="0"/>
              </a:rPr>
              <a:t>               </a:t>
            </a:r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*лица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, имеющие академическую степень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магистра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*лица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, окончившие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среднее профессиональное (техническое и профессиональное, </a:t>
            </a:r>
            <a:r>
              <a:rPr lang="ru-RU" sz="14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послесреднее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) учебное заведение с «отличием»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 и имеющие стаж педагогической деятельности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не менее одного 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года;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*лица,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являющиеся кандидатами в мастера спорта по профилирующему предмету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z="1500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sz="15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4843" y="1433384"/>
            <a:ext cx="1375962" cy="45472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«Педагог-модератор</a:t>
            </a:r>
            <a:r>
              <a:rPr lang="ru-RU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»:</a:t>
            </a:r>
          </a:p>
          <a:p>
            <a:pPr algn="ctr"/>
            <a:endParaRPr lang="ru-RU" sz="1500" dirty="0">
              <a:latin typeface="Century Gothic" panose="020B0502020202020204" pitchFamily="34" charset="0"/>
            </a:endParaRPr>
          </a:p>
        </p:txBody>
      </p:sp>
      <p:pic>
        <p:nvPicPr>
          <p:cNvPr id="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43" y="70998"/>
            <a:ext cx="1141456" cy="114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6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2061550" y="1334794"/>
            <a:ext cx="9623631" cy="425046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лица, являющиеся победителями профессиональных конкурсов, педагогических олимпиад районного/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городского уровня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лица, подготовившие победителей предметных олимпиад, творческих, профессиональных конкурсов, научных, спортивных соревнований 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районного/городского уровня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, согласно перечню, утвержденному уполномоченным органом;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лица, обобщившие собственный педагогический опыт на 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областном уровне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лица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, являющиеся выпускниками программы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«</a:t>
            </a:r>
            <a:r>
              <a:rPr lang="ru-RU" sz="14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Болашақ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»;</a:t>
            </a:r>
          </a:p>
          <a:p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лица, имеющие ученую степень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кандидата наук/доктора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;</a:t>
            </a:r>
          </a:p>
          <a:p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лица,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владеющие английским языком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на уровне не ниже B2 (по шкале CEFR) и преподающие предметы на английском языке;</a:t>
            </a:r>
          </a:p>
          <a:p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лица, перешедшие на педагогическую работу в организации образования из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высшего учебного заведения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, имеющие стаж педагогической работы не менее двух лет;</a:t>
            </a:r>
          </a:p>
          <a:p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лица, являющиеся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мастерами спорта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международного класса по профилирующему предмету.</a:t>
            </a:r>
          </a:p>
          <a:p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8855" y="1413526"/>
            <a:ext cx="1583140" cy="41717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«Педагог-эксперт»:</a:t>
            </a:r>
            <a:endParaRPr lang="ru-RU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030819" y="233917"/>
            <a:ext cx="9643730" cy="776176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КАТЕГОРИИ </a:t>
            </a:r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«ПЕДАГОГ-ЭКСПЕРТ» </a:t>
            </a:r>
            <a:b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при досрочной аттестации</a:t>
            </a:r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4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43" y="70998"/>
            <a:ext cx="1141456" cy="114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3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2150576" y="1360941"/>
            <a:ext cx="9404215" cy="2337456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лица, являющиеся победителями профессиональных конкурсов, педагогических олимпиад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областного уровня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 или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участниками республиканского или международного уровня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, согласно перечню, утвержденному уполномоченным органом; </a:t>
            </a:r>
          </a:p>
          <a:p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лица, подготовившие победителей предметных олимпиад, творческих, профессиональных конкурсов, научных, спортивных соревнований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областного уровня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 или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участников республиканского или международного уровня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, согласно перечню, утвержденному уполномоченным органом;</a:t>
            </a:r>
          </a:p>
          <a:p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лица, обобщившие собственный педагогический опыт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на республиканском уровне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;</a:t>
            </a:r>
          </a:p>
          <a:p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лица, имеющие ученую степень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кандидата наук/доктора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 и стаж педагогической работы не менее пяти лет;</a:t>
            </a:r>
          </a:p>
          <a:p>
            <a:endParaRPr lang="ru-RU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6031" y="1181729"/>
            <a:ext cx="1615969" cy="23374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«Педагог-исследователь»:</a:t>
            </a:r>
            <a:endParaRPr lang="ru-RU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13" name="Объект 6"/>
          <p:cNvSpPr>
            <a:spLocks noGrp="1"/>
          </p:cNvSpPr>
          <p:nvPr>
            <p:ph sz="half" idx="2"/>
          </p:nvPr>
        </p:nvSpPr>
        <p:spPr>
          <a:xfrm>
            <a:off x="2201814" y="4348719"/>
            <a:ext cx="9404215" cy="2353723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лица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, подготовившие победителей предметных олимпиад, творческих, профессиональных конкурсов, научных, спортивных соревнований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республиканского уровня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 или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участников международного уровня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, согласно перечню, утвержденному уполномоченным органом;</a:t>
            </a:r>
          </a:p>
          <a:p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лица, являющиеся победителями профессиональных конкурсов, педагогических олимпиад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республиканского уровня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 или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участниками  международного уровня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, согласно перечню, утвержденному уполномоченным органом;</a:t>
            </a:r>
          </a:p>
          <a:p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лица, обобщившие собственный педагогический опыт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на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международном уровне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, системно использующие в педагогической практике научно обоснованные методы, авторские технологии обучения и воспитания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6031" y="3698397"/>
            <a:ext cx="1615969" cy="290834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«Педагог-мастер»:</a:t>
            </a:r>
            <a:endParaRPr lang="ru-RU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317897" y="233917"/>
            <a:ext cx="9356651" cy="7761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КАТЕГОРИИ </a:t>
            </a:r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«ПЕДАГОГ- ИССЛЕДОВАТЕЛЬ» </a:t>
            </a:r>
            <a:b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при досрочной аттестации</a:t>
            </a:r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317897" y="3692856"/>
            <a:ext cx="9356651" cy="7761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КАТЕГОРИИ </a:t>
            </a:r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«ПЕДАГОГ-МАСТЕР» </a:t>
            </a:r>
            <a:b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при досрочной аттестации</a:t>
            </a:r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2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66" y="105696"/>
            <a:ext cx="1032617" cy="103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4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Прямоугольник 82"/>
          <p:cNvSpPr/>
          <p:nvPr/>
        </p:nvSpPr>
        <p:spPr>
          <a:xfrm>
            <a:off x="1683510" y="864802"/>
            <a:ext cx="8902984" cy="17933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684046" y="2805245"/>
            <a:ext cx="5227675" cy="38064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6400806" y="2803446"/>
            <a:ext cx="5188688" cy="38082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83508" y="74428"/>
            <a:ext cx="9905985" cy="5919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СТРУКТУРА АТТЕСТАЦИИ </a:t>
            </a:r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81691" y="1010101"/>
            <a:ext cx="7655442" cy="149919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МОДЕРАТОР»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ЭКСПЕРТ»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ИССЛЕДОВАТЕЛЬ»</a:t>
            </a:r>
          </a:p>
          <a:p>
            <a:pPr algn="ctr"/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МАСТЕР</a:t>
            </a:r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»</a:t>
            </a:r>
            <a:endParaRPr lang="kk-KZ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66819" y="3051551"/>
            <a:ext cx="4419600" cy="1137685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НАЦИОНАЛЬНОЕ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КВАЛИФИКАЦИОННОЕ ТЕСТИРОВАНИЕ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70% - ПРЕДМЕТНЫЕ ЗНАНИЯ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30% - ПЕДАГОГИКА, МЕТОДИКА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066819" y="4793679"/>
            <a:ext cx="4355807" cy="605919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Независимый центр оценки (НЦТ)_</a:t>
            </a:r>
          </a:p>
          <a:p>
            <a:pPr algn="ctr"/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066820" y="6108423"/>
            <a:ext cx="4419599" cy="32781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 (с 26 мая -5 июня, с 1-10 ноября)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Стрелка углом вверх 45"/>
          <p:cNvSpPr/>
          <p:nvPr/>
        </p:nvSpPr>
        <p:spPr>
          <a:xfrm rot="10800000">
            <a:off x="684046" y="1594883"/>
            <a:ext cx="999463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3" name="Прямая со стрелкой 72"/>
          <p:cNvCxnSpPr/>
          <p:nvPr/>
        </p:nvCxnSpPr>
        <p:spPr>
          <a:xfrm>
            <a:off x="3295243" y="4288366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Стрелка углом вверх 74"/>
          <p:cNvSpPr/>
          <p:nvPr/>
        </p:nvSpPr>
        <p:spPr>
          <a:xfrm rot="10800000" flipH="1">
            <a:off x="10586493" y="1562989"/>
            <a:ext cx="1003001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727277" y="3051551"/>
            <a:ext cx="4419600" cy="1137685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КОМПЛЕКСНОЕ АНАЛИТИЧЕСКОЕ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ОБОЩЕНИЕ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7632426" y="4793679"/>
            <a:ext cx="2779657" cy="669081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 31 июля 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 15 декабря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8868065" y="4145090"/>
            <a:ext cx="0" cy="648589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30" y="0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8595" y="6524874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9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57052" y="5643997"/>
            <a:ext cx="4440826" cy="735577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Доплата за квалификационные категории             с 1 сентября и 1 января</a:t>
            </a:r>
          </a:p>
          <a:p>
            <a:pPr algn="ctr"/>
            <a:r>
              <a:rPr lang="kk-KZ" sz="12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п</a:t>
            </a:r>
            <a:r>
              <a:rPr lang="kk-KZ" sz="12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ри действующей аттестации – 1 раз с 1 сентября</a:t>
            </a:r>
            <a:endParaRPr lang="kk-KZ" sz="12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0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5407</TotalTime>
  <Words>1835</Words>
  <Application>Microsoft Office PowerPoint</Application>
  <PresentationFormat>Широкоэкранный</PresentationFormat>
  <Paragraphs>308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Arial Unicode MS</vt:lpstr>
      <vt:lpstr>Calibri</vt:lpstr>
      <vt:lpstr>Century Gothic</vt:lpstr>
      <vt:lpstr>Times New Roman</vt:lpstr>
      <vt:lpstr>Wingdings</vt:lpstr>
      <vt:lpstr>1_Тема Office</vt:lpstr>
      <vt:lpstr>Презентация PowerPoint</vt:lpstr>
      <vt:lpstr>ЦЕЛИ АТТЕСТАЦИИ</vt:lpstr>
      <vt:lpstr>КВАЛИФИКАЦИОННЫЕ КАТЕГОРИИ</vt:lpstr>
      <vt:lpstr>Презентация PowerPoint</vt:lpstr>
      <vt:lpstr>ТРЕБОВАНИЯ К КВАЛИФИКАЦИОННЫМ КАТЕГОРИЯМ ПРИ ОЧЕРЕДНОЙ АТТЕСТАЦИИ</vt:lpstr>
      <vt:lpstr>ТРЕБОВАНИЯ К КАТЕГОРИИ «ПЕДАГОГ-МОДЕРАТОР»  при досрочной аттестации</vt:lpstr>
      <vt:lpstr>ТРЕБОВАНИЯ К КАТЕГОРИИ «ПЕДАГОГ-ЭКСПЕРТ»  при досрочной аттестации</vt:lpstr>
      <vt:lpstr>Презентация PowerPoint</vt:lpstr>
      <vt:lpstr>Презентация PowerPoint</vt:lpstr>
      <vt:lpstr>СТРУКТУРА НАЦИОНАЛЬНОГО КВАЛИФИКАЦИОННОГО ТЕСТА</vt:lpstr>
      <vt:lpstr>СТРУКТУРА КОМПЛЕКСНОГО АНАЛИТИЧЕСКОГО ОБОБЩЕНИЯ ИТОГОВ ДЕЯТЕЛЬНОСТИ</vt:lpstr>
      <vt:lpstr>Лист оценивания портфолио аттестуемого работника (Комплексное аналитическое обобщение итогов деятельности, II этап)</vt:lpstr>
      <vt:lpstr>РЕШЕНИЕ ПО ИТОГАМ АТТЕСТАЦИИ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Zhanbota</dc:creator>
  <cp:lastModifiedBy>Каринова Шолпан Танатовна</cp:lastModifiedBy>
  <cp:revision>830</cp:revision>
  <cp:lastPrinted>2017-04-04T07:49:53Z</cp:lastPrinted>
  <dcterms:created xsi:type="dcterms:W3CDTF">2015-09-16T09:12:39Z</dcterms:created>
  <dcterms:modified xsi:type="dcterms:W3CDTF">2018-05-15T15:30:33Z</dcterms:modified>
</cp:coreProperties>
</file>