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s://dogovor24.kz/documents/lichnaja_kartochka_forma_t_2-987.html" TargetMode="External"/><Relationship Id="rId1" Type="http://schemas.openxmlformats.org/officeDocument/2006/relationships/hyperlink" Target="https://dogovor24.kz/documents/forma_vnutrennej_opisi_lichnyh_del-982.html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https://dogovor24.kz/documents/lichnaja_kartochka_forma_t_2-987.html" TargetMode="External"/><Relationship Id="rId1" Type="http://schemas.openxmlformats.org/officeDocument/2006/relationships/hyperlink" Target="https://dogovor24.kz/documents/forma_vnutrennej_opisi_lichnyh_del-982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1C4C0D-94E4-4B2B-9D85-B44BDD89D10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1C3F19-4306-4483-BFE4-91E9E9B6302A}">
      <dgm:prSet phldrT="[Текст]" custT="1"/>
      <dgm:spPr/>
      <dgm:t>
        <a:bodyPr/>
        <a:lstStyle/>
        <a:p>
          <a:r>
            <a: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Личное дело работника формируется на каждого работника, с которым заключен трудовой договор в отдельности. Формирование личного дела можно разделить на условных два этапа:</a:t>
          </a:r>
          <a:r>
            <a:rPr lang="ru-RU" sz="1200" dirty="0" smtClean="0"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200" dirty="0" smtClean="0">
              <a:latin typeface="Times New Roman" pitchFamily="18" charset="0"/>
              <a:ea typeface="Times New Roman"/>
              <a:cs typeface="Times New Roman" pitchFamily="18" charset="0"/>
            </a:rPr>
          </a:br>
          <a:endParaRPr lang="ru-RU" sz="1200" dirty="0"/>
        </a:p>
      </dgm:t>
    </dgm:pt>
    <dgm:pt modelId="{C1260C2A-E5EB-4EFA-B4B0-0B73A64053B5}" type="parTrans" cxnId="{F64D6FED-E7F2-4723-AE18-23C0CC396764}">
      <dgm:prSet/>
      <dgm:spPr/>
      <dgm:t>
        <a:bodyPr/>
        <a:lstStyle/>
        <a:p>
          <a:endParaRPr lang="ru-RU"/>
        </a:p>
      </dgm:t>
    </dgm:pt>
    <dgm:pt modelId="{F2FCCF04-89BE-4A9E-ACE4-7C05097E8112}" type="sibTrans" cxnId="{F64D6FED-E7F2-4723-AE18-23C0CC396764}">
      <dgm:prSet/>
      <dgm:spPr/>
      <dgm:t>
        <a:bodyPr/>
        <a:lstStyle/>
        <a:p>
          <a:endParaRPr lang="ru-RU" dirty="0"/>
        </a:p>
      </dgm:t>
    </dgm:pt>
    <dgm:pt modelId="{5FEA3F91-BE8E-4526-8E0D-E15067D9EA4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ea typeface="Times New Roman"/>
              <a:cs typeface="Times New Roman" pitchFamily="18" charset="0"/>
            </a:rPr>
            <a:t>2. </a:t>
          </a:r>
          <a:r>
            <a: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В течение всего срока работы сотрудника в данной </a:t>
          </a:r>
          <a:r>
            <a:rPr lang="kk-KZ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организац</a:t>
          </a:r>
          <a:r>
            <a: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ии.</a:t>
          </a:r>
          <a:r>
            <a:rPr lang="ru-RU" sz="2000" dirty="0" smtClean="0">
              <a:ea typeface="Times New Roman"/>
              <a:cs typeface="Times New Roman"/>
            </a:rPr>
            <a:t/>
          </a:r>
          <a:br>
            <a:rPr lang="ru-RU" sz="2000" dirty="0" smtClean="0">
              <a:ea typeface="Times New Roman"/>
              <a:cs typeface="Times New Roman"/>
            </a:rPr>
          </a:br>
          <a:endParaRPr lang="ru-RU" sz="2000" dirty="0"/>
        </a:p>
      </dgm:t>
    </dgm:pt>
    <dgm:pt modelId="{BF0B0769-CBA6-48F8-8166-AAE513E30124}" type="parTrans" cxnId="{E2DCCCDA-32C8-414A-95D5-36A8D29DB089}">
      <dgm:prSet/>
      <dgm:spPr/>
      <dgm:t>
        <a:bodyPr/>
        <a:lstStyle/>
        <a:p>
          <a:endParaRPr lang="ru-RU"/>
        </a:p>
      </dgm:t>
    </dgm:pt>
    <dgm:pt modelId="{69565F3F-B8BF-46C8-A72C-15D4EE6DE007}" type="sibTrans" cxnId="{E2DCCCDA-32C8-414A-95D5-36A8D29DB089}">
      <dgm:prSet/>
      <dgm:spPr/>
      <dgm:t>
        <a:bodyPr/>
        <a:lstStyle/>
        <a:p>
          <a:endParaRPr lang="ru-RU" dirty="0"/>
        </a:p>
      </dgm:t>
    </dgm:pt>
    <dgm:pt modelId="{4C7EB75C-DF01-401B-A554-6917C6DE4936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ea typeface="Times New Roman"/>
              <a:cs typeface="Times New Roman" pitchFamily="18" charset="0"/>
            </a:rPr>
            <a:t>1. </a:t>
          </a:r>
          <a:r>
            <a: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В процессе приема на работу нового сотрудника после подписания с ним трудового договора;</a:t>
          </a:r>
          <a:r>
            <a:rPr lang="ru-RU" sz="17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7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</a:br>
          <a:endParaRPr lang="ru-RU" sz="1700" dirty="0"/>
        </a:p>
      </dgm:t>
    </dgm:pt>
    <dgm:pt modelId="{3F338946-4611-42BB-8A05-A2511E5EE03F}" type="parTrans" cxnId="{E81CA435-78E0-410B-A3E7-E74760344112}">
      <dgm:prSet/>
      <dgm:spPr/>
      <dgm:t>
        <a:bodyPr/>
        <a:lstStyle/>
        <a:p>
          <a:endParaRPr lang="ru-RU"/>
        </a:p>
      </dgm:t>
    </dgm:pt>
    <dgm:pt modelId="{368B6A47-65E2-439A-A6D9-2CA341BC3CC0}" type="sibTrans" cxnId="{E81CA435-78E0-410B-A3E7-E74760344112}">
      <dgm:prSet/>
      <dgm:spPr/>
      <dgm:t>
        <a:bodyPr/>
        <a:lstStyle/>
        <a:p>
          <a:endParaRPr lang="ru-RU" dirty="0"/>
        </a:p>
      </dgm:t>
    </dgm:pt>
    <dgm:pt modelId="{71B937AA-B58A-4CF3-BFDD-26ECC501B472}" type="pres">
      <dgm:prSet presAssocID="{DB1C4C0D-94E4-4B2B-9D85-B44BDD89D10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A98EA6-10B9-49D5-89F1-AE7570C565E3}" type="pres">
      <dgm:prSet presAssocID="{901C3F19-4306-4483-BFE4-91E9E9B6302A}" presName="node" presStyleLbl="node1" presStyleIdx="0" presStyleCnt="3" custScaleX="220993" custScaleY="110952" custRadScaleRad="79029" custRadScaleInc="-2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6EF64-2BEF-4564-9EF8-2A1C9D76ACD0}" type="pres">
      <dgm:prSet presAssocID="{F2FCCF04-89BE-4A9E-ACE4-7C05097E8112}" presName="sibTrans" presStyleLbl="sibTrans2D1" presStyleIdx="0" presStyleCnt="3"/>
      <dgm:spPr/>
      <dgm:t>
        <a:bodyPr/>
        <a:lstStyle/>
        <a:p>
          <a:endParaRPr lang="ru-RU"/>
        </a:p>
      </dgm:t>
    </dgm:pt>
    <dgm:pt modelId="{7F8FFABF-E868-4F22-A3EC-0C34A5F87EE7}" type="pres">
      <dgm:prSet presAssocID="{F2FCCF04-89BE-4A9E-ACE4-7C05097E8112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4C962230-CF20-4746-B163-D668AF6F6CF2}" type="pres">
      <dgm:prSet presAssocID="{5FEA3F91-BE8E-4526-8E0D-E15067D9EA45}" presName="node" presStyleLbl="node1" presStyleIdx="1" presStyleCnt="3" custScaleX="111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AF060-B4A0-4616-9640-E641F735613A}" type="pres">
      <dgm:prSet presAssocID="{69565F3F-B8BF-46C8-A72C-15D4EE6DE00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F288A56-95B1-4CD6-AB09-EDA9E6446F9A}" type="pres">
      <dgm:prSet presAssocID="{69565F3F-B8BF-46C8-A72C-15D4EE6DE00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B6B66BA-A79A-42AF-9FE0-2814A2C1FE6E}" type="pres">
      <dgm:prSet presAssocID="{4C7EB75C-DF01-401B-A554-6917C6DE4936}" presName="node" presStyleLbl="node1" presStyleIdx="2" presStyleCnt="3" custScaleX="110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F4F4DD-B3F3-4A12-BEDF-DBB32742AEF1}" type="pres">
      <dgm:prSet presAssocID="{368B6A47-65E2-439A-A6D9-2CA341BC3CC0}" presName="sibTrans" presStyleLbl="sibTrans2D1" presStyleIdx="2" presStyleCnt="3"/>
      <dgm:spPr/>
      <dgm:t>
        <a:bodyPr/>
        <a:lstStyle/>
        <a:p>
          <a:endParaRPr lang="ru-RU"/>
        </a:p>
      </dgm:t>
    </dgm:pt>
    <dgm:pt modelId="{0F897DFF-0EDE-4C94-B728-7FB5A9FA20D9}" type="pres">
      <dgm:prSet presAssocID="{368B6A47-65E2-439A-A6D9-2CA341BC3CC0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46BF2AE0-0980-4947-86C6-26ECAB648E89}" type="presOf" srcId="{4C7EB75C-DF01-401B-A554-6917C6DE4936}" destId="{7B6B66BA-A79A-42AF-9FE0-2814A2C1FE6E}" srcOrd="0" destOrd="0" presId="urn:microsoft.com/office/officeart/2005/8/layout/cycle7"/>
    <dgm:cxn modelId="{E2DCCCDA-32C8-414A-95D5-36A8D29DB089}" srcId="{DB1C4C0D-94E4-4B2B-9D85-B44BDD89D109}" destId="{5FEA3F91-BE8E-4526-8E0D-E15067D9EA45}" srcOrd="1" destOrd="0" parTransId="{BF0B0769-CBA6-48F8-8166-AAE513E30124}" sibTransId="{69565F3F-B8BF-46C8-A72C-15D4EE6DE007}"/>
    <dgm:cxn modelId="{E81CA435-78E0-410B-A3E7-E74760344112}" srcId="{DB1C4C0D-94E4-4B2B-9D85-B44BDD89D109}" destId="{4C7EB75C-DF01-401B-A554-6917C6DE4936}" srcOrd="2" destOrd="0" parTransId="{3F338946-4611-42BB-8A05-A2511E5EE03F}" sibTransId="{368B6A47-65E2-439A-A6D9-2CA341BC3CC0}"/>
    <dgm:cxn modelId="{3A592C9D-3AF9-412B-90AE-556CBC04A2F6}" type="presOf" srcId="{69565F3F-B8BF-46C8-A72C-15D4EE6DE007}" destId="{043AF060-B4A0-4616-9640-E641F735613A}" srcOrd="0" destOrd="0" presId="urn:microsoft.com/office/officeart/2005/8/layout/cycle7"/>
    <dgm:cxn modelId="{CC890F0D-A2CC-4DD7-A94E-717717179869}" type="presOf" srcId="{901C3F19-4306-4483-BFE4-91E9E9B6302A}" destId="{ADA98EA6-10B9-49D5-89F1-AE7570C565E3}" srcOrd="0" destOrd="0" presId="urn:microsoft.com/office/officeart/2005/8/layout/cycle7"/>
    <dgm:cxn modelId="{88F0CB24-1588-422D-952A-3A0DDAA1E239}" type="presOf" srcId="{DB1C4C0D-94E4-4B2B-9D85-B44BDD89D109}" destId="{71B937AA-B58A-4CF3-BFDD-26ECC501B472}" srcOrd="0" destOrd="0" presId="urn:microsoft.com/office/officeart/2005/8/layout/cycle7"/>
    <dgm:cxn modelId="{A8F7C457-5B80-4508-BC1F-41E520961A0B}" type="presOf" srcId="{F2FCCF04-89BE-4A9E-ACE4-7C05097E8112}" destId="{7F8FFABF-E868-4F22-A3EC-0C34A5F87EE7}" srcOrd="1" destOrd="0" presId="urn:microsoft.com/office/officeart/2005/8/layout/cycle7"/>
    <dgm:cxn modelId="{AE8C7615-179B-48F8-9B34-072A31445A59}" type="presOf" srcId="{368B6A47-65E2-439A-A6D9-2CA341BC3CC0}" destId="{0F897DFF-0EDE-4C94-B728-7FB5A9FA20D9}" srcOrd="1" destOrd="0" presId="urn:microsoft.com/office/officeart/2005/8/layout/cycle7"/>
    <dgm:cxn modelId="{312DDB7B-18D8-4616-85D7-7F208EBB2F3D}" type="presOf" srcId="{368B6A47-65E2-439A-A6D9-2CA341BC3CC0}" destId="{1AF4F4DD-B3F3-4A12-BEDF-DBB32742AEF1}" srcOrd="0" destOrd="0" presId="urn:microsoft.com/office/officeart/2005/8/layout/cycle7"/>
    <dgm:cxn modelId="{F64D6FED-E7F2-4723-AE18-23C0CC396764}" srcId="{DB1C4C0D-94E4-4B2B-9D85-B44BDD89D109}" destId="{901C3F19-4306-4483-BFE4-91E9E9B6302A}" srcOrd="0" destOrd="0" parTransId="{C1260C2A-E5EB-4EFA-B4B0-0B73A64053B5}" sibTransId="{F2FCCF04-89BE-4A9E-ACE4-7C05097E8112}"/>
    <dgm:cxn modelId="{63FD23B9-CFE0-41C5-B9AB-09EC5691319E}" type="presOf" srcId="{5FEA3F91-BE8E-4526-8E0D-E15067D9EA45}" destId="{4C962230-CF20-4746-B163-D668AF6F6CF2}" srcOrd="0" destOrd="0" presId="urn:microsoft.com/office/officeart/2005/8/layout/cycle7"/>
    <dgm:cxn modelId="{EB64A1F9-D747-427A-9471-7808D351661C}" type="presOf" srcId="{69565F3F-B8BF-46C8-A72C-15D4EE6DE007}" destId="{DF288A56-95B1-4CD6-AB09-EDA9E6446F9A}" srcOrd="1" destOrd="0" presId="urn:microsoft.com/office/officeart/2005/8/layout/cycle7"/>
    <dgm:cxn modelId="{55884BC4-0869-4194-A792-452AE97A6410}" type="presOf" srcId="{F2FCCF04-89BE-4A9E-ACE4-7C05097E8112}" destId="{FFD6EF64-2BEF-4564-9EF8-2A1C9D76ACD0}" srcOrd="0" destOrd="0" presId="urn:microsoft.com/office/officeart/2005/8/layout/cycle7"/>
    <dgm:cxn modelId="{DB5A3781-0D7D-4C95-BDC1-A6FCA7D8C5DF}" type="presParOf" srcId="{71B937AA-B58A-4CF3-BFDD-26ECC501B472}" destId="{ADA98EA6-10B9-49D5-89F1-AE7570C565E3}" srcOrd="0" destOrd="0" presId="urn:microsoft.com/office/officeart/2005/8/layout/cycle7"/>
    <dgm:cxn modelId="{6E9CF49F-4610-4C76-9EAB-17B783DD6CD4}" type="presParOf" srcId="{71B937AA-B58A-4CF3-BFDD-26ECC501B472}" destId="{FFD6EF64-2BEF-4564-9EF8-2A1C9D76ACD0}" srcOrd="1" destOrd="0" presId="urn:microsoft.com/office/officeart/2005/8/layout/cycle7"/>
    <dgm:cxn modelId="{233575F6-3A22-4BED-91F1-59226AF7FE49}" type="presParOf" srcId="{FFD6EF64-2BEF-4564-9EF8-2A1C9D76ACD0}" destId="{7F8FFABF-E868-4F22-A3EC-0C34A5F87EE7}" srcOrd="0" destOrd="0" presId="urn:microsoft.com/office/officeart/2005/8/layout/cycle7"/>
    <dgm:cxn modelId="{52D6B265-1698-4833-A8F8-A04CA99C51DE}" type="presParOf" srcId="{71B937AA-B58A-4CF3-BFDD-26ECC501B472}" destId="{4C962230-CF20-4746-B163-D668AF6F6CF2}" srcOrd="2" destOrd="0" presId="urn:microsoft.com/office/officeart/2005/8/layout/cycle7"/>
    <dgm:cxn modelId="{60B932B2-15FA-4861-AE18-40CE74D66AAD}" type="presParOf" srcId="{71B937AA-B58A-4CF3-BFDD-26ECC501B472}" destId="{043AF060-B4A0-4616-9640-E641F735613A}" srcOrd="3" destOrd="0" presId="urn:microsoft.com/office/officeart/2005/8/layout/cycle7"/>
    <dgm:cxn modelId="{13DF0697-1DA5-4112-8991-5791E955BD25}" type="presParOf" srcId="{043AF060-B4A0-4616-9640-E641F735613A}" destId="{DF288A56-95B1-4CD6-AB09-EDA9E6446F9A}" srcOrd="0" destOrd="0" presId="urn:microsoft.com/office/officeart/2005/8/layout/cycle7"/>
    <dgm:cxn modelId="{C572CED4-C23A-40BC-BD76-0D48AA7C4D09}" type="presParOf" srcId="{71B937AA-B58A-4CF3-BFDD-26ECC501B472}" destId="{7B6B66BA-A79A-42AF-9FE0-2814A2C1FE6E}" srcOrd="4" destOrd="0" presId="urn:microsoft.com/office/officeart/2005/8/layout/cycle7"/>
    <dgm:cxn modelId="{F50190D5-56F5-4B01-88DF-1B55BC6B6A52}" type="presParOf" srcId="{71B937AA-B58A-4CF3-BFDD-26ECC501B472}" destId="{1AF4F4DD-B3F3-4A12-BEDF-DBB32742AEF1}" srcOrd="5" destOrd="0" presId="urn:microsoft.com/office/officeart/2005/8/layout/cycle7"/>
    <dgm:cxn modelId="{10250070-ED6A-43BF-96F4-4C8A656B07CA}" type="presParOf" srcId="{1AF4F4DD-B3F3-4A12-BEDF-DBB32742AEF1}" destId="{0F897DFF-0EDE-4C94-B728-7FB5A9FA20D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1DA1D0-DA50-493B-992F-CECFF3FA341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00FD0F-57CC-4B4F-87C6-FE9B04AC3908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E448D406-98D8-4739-A437-5955F2D1FAB9}" type="parTrans" cxnId="{4FE7FE28-1A36-414A-8317-5C7388A586E7}">
      <dgm:prSet/>
      <dgm:spPr/>
      <dgm:t>
        <a:bodyPr/>
        <a:lstStyle/>
        <a:p>
          <a:endParaRPr lang="ru-RU"/>
        </a:p>
      </dgm:t>
    </dgm:pt>
    <dgm:pt modelId="{0C6890D4-C977-438E-AF1F-3923A97C2DC3}" type="sibTrans" cxnId="{4FE7FE28-1A36-414A-8317-5C7388A586E7}">
      <dgm:prSet/>
      <dgm:spPr/>
      <dgm:t>
        <a:bodyPr/>
        <a:lstStyle/>
        <a:p>
          <a:endParaRPr lang="ru-RU"/>
        </a:p>
      </dgm:t>
    </dgm:pt>
    <dgm:pt modelId="{8E53EE78-72A5-4759-9560-30EB99F88879}">
      <dgm:prSet phldrT="[Текст]"/>
      <dgm:spPr/>
      <dgm:t>
        <a:bodyPr/>
        <a:lstStyle/>
        <a:p>
          <a:r>
            <a:rPr lang="ru-RU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удостоверение личности или паспорт (свидетельство о рождении для лиц, не достигших шестнадцатилетнего возраста). </a:t>
          </a:r>
          <a:r>
            <a:rPr lang="ru-RU" dirty="0" err="1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Оралманы</a:t>
          </a:r>
          <a:r>
            <a:rPr lang="ru-RU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 представляют удостоверение </a:t>
          </a:r>
          <a:r>
            <a:rPr lang="ru-RU" dirty="0" err="1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оралмана</a:t>
          </a:r>
          <a:r>
            <a:rPr lang="ru-RU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, выданное местными исполнительными органами;</a:t>
          </a:r>
          <a:r>
            <a:rPr lang="ru-RU" dirty="0" smtClean="0">
              <a:ea typeface="Times New Roman"/>
              <a:cs typeface="Times New Roman"/>
            </a:rPr>
            <a:t/>
          </a:r>
          <a:br>
            <a:rPr lang="ru-RU" dirty="0" smtClean="0">
              <a:ea typeface="Times New Roman"/>
              <a:cs typeface="Times New Roman"/>
            </a:rPr>
          </a:br>
          <a:endParaRPr lang="ru-RU" dirty="0"/>
        </a:p>
      </dgm:t>
    </dgm:pt>
    <dgm:pt modelId="{3E118A6A-28C0-421C-B240-71FA3F486CF7}" type="parTrans" cxnId="{D9F9A316-BB17-4BD4-8CE5-0640AB948F03}">
      <dgm:prSet/>
      <dgm:spPr/>
      <dgm:t>
        <a:bodyPr/>
        <a:lstStyle/>
        <a:p>
          <a:endParaRPr lang="ru-RU"/>
        </a:p>
      </dgm:t>
    </dgm:pt>
    <dgm:pt modelId="{0DF815D0-5935-413B-9F5D-B16814F69D25}" type="sibTrans" cxnId="{D9F9A316-BB17-4BD4-8CE5-0640AB948F03}">
      <dgm:prSet/>
      <dgm:spPr/>
      <dgm:t>
        <a:bodyPr/>
        <a:lstStyle/>
        <a:p>
          <a:endParaRPr lang="ru-RU"/>
        </a:p>
      </dgm:t>
    </dgm:pt>
    <dgm:pt modelId="{D70B62AE-22D8-45D1-B9C5-850A9970D1B0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6DDA7FF-2B6C-4DCD-8D32-7129AAB34033}" type="parTrans" cxnId="{8825B68A-D552-4C28-86EB-DAC4745E9D49}">
      <dgm:prSet/>
      <dgm:spPr/>
      <dgm:t>
        <a:bodyPr/>
        <a:lstStyle/>
        <a:p>
          <a:endParaRPr lang="ru-RU"/>
        </a:p>
      </dgm:t>
    </dgm:pt>
    <dgm:pt modelId="{6B1BC5F4-CAF9-41FB-A765-2FD8D5A78E9F}" type="sibTrans" cxnId="{8825B68A-D552-4C28-86EB-DAC4745E9D49}">
      <dgm:prSet/>
      <dgm:spPr/>
      <dgm:t>
        <a:bodyPr/>
        <a:lstStyle/>
        <a:p>
          <a:endParaRPr lang="ru-RU"/>
        </a:p>
      </dgm:t>
    </dgm:pt>
    <dgm:pt modelId="{34F11980-F28E-490E-AD0B-E56E6DCF6857}">
      <dgm:prSet phldrT="[Текст]"/>
      <dgm:spPr/>
      <dgm:t>
        <a:bodyPr/>
        <a:lstStyle/>
        <a:p>
          <a:r>
            <a:rPr lang="ru-RU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вид на жительство или удостоверение лица без гражданства (для иностранцев и лиц без гражданства, постоянно проживающих на территории Республики Казахстан) либо удостоверение беженца;</a:t>
          </a:r>
          <a:r>
            <a:rPr lang="ru-RU" dirty="0" smtClean="0">
              <a:ea typeface="Times New Roman"/>
              <a:cs typeface="Times New Roman"/>
            </a:rPr>
            <a:t/>
          </a:r>
          <a:br>
            <a:rPr lang="ru-RU" dirty="0" smtClean="0">
              <a:ea typeface="Times New Roman"/>
              <a:cs typeface="Times New Roman"/>
            </a:rPr>
          </a:br>
          <a:endParaRPr lang="ru-RU" dirty="0"/>
        </a:p>
      </dgm:t>
    </dgm:pt>
    <dgm:pt modelId="{9CC21CFF-367E-4978-8863-BD2BB86C36CE}" type="parTrans" cxnId="{FD9AB2F6-7562-4239-8755-9892725AD2DA}">
      <dgm:prSet/>
      <dgm:spPr/>
      <dgm:t>
        <a:bodyPr/>
        <a:lstStyle/>
        <a:p>
          <a:endParaRPr lang="ru-RU"/>
        </a:p>
      </dgm:t>
    </dgm:pt>
    <dgm:pt modelId="{C3E555B2-1972-4976-A3D6-89A534230E5C}" type="sibTrans" cxnId="{FD9AB2F6-7562-4239-8755-9892725AD2DA}">
      <dgm:prSet/>
      <dgm:spPr/>
      <dgm:t>
        <a:bodyPr/>
        <a:lstStyle/>
        <a:p>
          <a:endParaRPr lang="ru-RU"/>
        </a:p>
      </dgm:t>
    </dgm:pt>
    <dgm:pt modelId="{3BD71A57-36E0-4138-9346-BCC0C0FF8BFB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8C6B6C8C-90BB-4613-956A-DE636A9FC7BA}" type="parTrans" cxnId="{B0D8A2FD-82B5-46F8-9AEC-A4E15F5BAE98}">
      <dgm:prSet/>
      <dgm:spPr/>
      <dgm:t>
        <a:bodyPr/>
        <a:lstStyle/>
        <a:p>
          <a:endParaRPr lang="ru-RU"/>
        </a:p>
      </dgm:t>
    </dgm:pt>
    <dgm:pt modelId="{299F3883-0227-49DB-B326-2C445E8A5CF3}" type="sibTrans" cxnId="{B0D8A2FD-82B5-46F8-9AEC-A4E15F5BAE98}">
      <dgm:prSet/>
      <dgm:spPr/>
      <dgm:t>
        <a:bodyPr/>
        <a:lstStyle/>
        <a:p>
          <a:endParaRPr lang="ru-RU"/>
        </a:p>
      </dgm:t>
    </dgm:pt>
    <dgm:pt modelId="{B63A2C4F-C7AF-44F0-922B-6BD1117E0990}">
      <dgm:prSet phldrT="[Текст]"/>
      <dgm:spPr/>
      <dgm:t>
        <a:bodyPr/>
        <a:lstStyle/>
        <a:p>
          <a:r>
            <a:rPr lang="ru-RU" dirty="0" smtClean="0">
              <a:ea typeface="Times New Roman"/>
              <a:cs typeface="Times New Roman"/>
            </a:rPr>
            <a:t/>
          </a:r>
          <a:br>
            <a:rPr lang="ru-RU" dirty="0" smtClean="0">
              <a:ea typeface="Times New Roman"/>
              <a:cs typeface="Times New Roman"/>
            </a:rPr>
          </a:br>
          <a:r>
            <a:rPr lang="ru-RU" dirty="0" smtClean="0">
              <a:ea typeface="Times New Roman"/>
              <a:cs typeface="Times New Roman"/>
            </a:rPr>
            <a:t>5</a:t>
          </a:r>
          <a:endParaRPr lang="ru-RU" dirty="0"/>
        </a:p>
      </dgm:t>
    </dgm:pt>
    <dgm:pt modelId="{C0A5E893-2AB2-4F0B-9F20-8BA7E167AAE2}" type="parTrans" cxnId="{926FC4D5-7E01-41DD-814E-146E74F249AA}">
      <dgm:prSet/>
      <dgm:spPr/>
      <dgm:t>
        <a:bodyPr/>
        <a:lstStyle/>
        <a:p>
          <a:endParaRPr lang="ru-RU"/>
        </a:p>
      </dgm:t>
    </dgm:pt>
    <dgm:pt modelId="{951E7744-90F7-4663-A7C8-DD380540FB68}" type="sibTrans" cxnId="{926FC4D5-7E01-41DD-814E-146E74F249AA}">
      <dgm:prSet/>
      <dgm:spPr/>
      <dgm:t>
        <a:bodyPr/>
        <a:lstStyle/>
        <a:p>
          <a:endParaRPr lang="ru-RU"/>
        </a:p>
      </dgm:t>
    </dgm:pt>
    <dgm:pt modelId="{8737E46E-F015-4922-B75E-F76B555E964F}">
      <dgm:prSet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CCD8D1DF-94BA-4BEA-B9B1-2C42188923F1}" type="parTrans" cxnId="{91DAE93C-ECF0-49EE-90CB-832099C2CA8E}">
      <dgm:prSet/>
      <dgm:spPr/>
      <dgm:t>
        <a:bodyPr/>
        <a:lstStyle/>
        <a:p>
          <a:endParaRPr lang="ru-RU"/>
        </a:p>
      </dgm:t>
    </dgm:pt>
    <dgm:pt modelId="{224AFE5F-12FC-499A-815D-9863C442455C}" type="sibTrans" cxnId="{91DAE93C-ECF0-49EE-90CB-832099C2CA8E}">
      <dgm:prSet/>
      <dgm:spPr/>
      <dgm:t>
        <a:bodyPr/>
        <a:lstStyle/>
        <a:p>
          <a:endParaRPr lang="ru-RU"/>
        </a:p>
      </dgm:t>
    </dgm:pt>
    <dgm:pt modelId="{8C02D9AC-8C1E-4A13-8725-B102248AE6A0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68349B1A-21F6-48B1-B37F-412160CCCBF1}" type="parTrans" cxnId="{B6F2C0F0-B028-4AFD-9F80-DA7AA618C364}">
      <dgm:prSet/>
      <dgm:spPr/>
      <dgm:t>
        <a:bodyPr/>
        <a:lstStyle/>
        <a:p>
          <a:endParaRPr lang="ru-RU"/>
        </a:p>
      </dgm:t>
    </dgm:pt>
    <dgm:pt modelId="{2B95EF3E-1767-4952-89ED-C42B9C7706F2}" type="sibTrans" cxnId="{B6F2C0F0-B028-4AFD-9F80-DA7AA618C364}">
      <dgm:prSet/>
      <dgm:spPr/>
      <dgm:t>
        <a:bodyPr/>
        <a:lstStyle/>
        <a:p>
          <a:endParaRPr lang="ru-RU"/>
        </a:p>
      </dgm:t>
    </dgm:pt>
    <dgm:pt modelId="{6D42445B-4AEA-400F-9112-DA58521E8689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документ об образовании, квалификации, наличии специальных знаний или профессиональной подготовки при заключении трудового договора на работу, требующую соответствующих знаний, умений и навыков;</a:t>
          </a:r>
          <a:endParaRPr lang="ru-RU" dirty="0" smtClean="0"/>
        </a:p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C5B19CA2-C611-43F2-AC74-23C3CA7E0159}" type="parTrans" cxnId="{DC5B0E37-A0EF-411A-9B7F-6952C1CF3E8D}">
      <dgm:prSet/>
      <dgm:spPr/>
      <dgm:t>
        <a:bodyPr/>
        <a:lstStyle/>
        <a:p>
          <a:endParaRPr lang="ru-RU"/>
        </a:p>
      </dgm:t>
    </dgm:pt>
    <dgm:pt modelId="{A0078F4B-8D4B-4B33-AB4C-22A984F6B3C4}" type="sibTrans" cxnId="{DC5B0E37-A0EF-411A-9B7F-6952C1CF3E8D}">
      <dgm:prSet/>
      <dgm:spPr/>
      <dgm:t>
        <a:bodyPr/>
        <a:lstStyle/>
        <a:p>
          <a:endParaRPr lang="ru-RU"/>
        </a:p>
      </dgm:t>
    </dgm:pt>
    <dgm:pt modelId="{6960CC95-7667-4570-B695-75C133542E74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документ, подтверждающий трудовую деятельность (для лиц, имеющих трудовой стаж);</a:t>
          </a:r>
          <a:r>
            <a:rPr lang="ru-RU" dirty="0" smtClean="0">
              <a:ea typeface="Times New Roman"/>
              <a:cs typeface="Times New Roman"/>
            </a:rPr>
            <a:t/>
          </a:r>
          <a:br>
            <a:rPr lang="ru-RU" dirty="0" smtClean="0">
              <a:ea typeface="Times New Roman"/>
              <a:cs typeface="Times New Roman"/>
            </a:rPr>
          </a:br>
          <a:endParaRPr lang="ru-RU" dirty="0" smtClean="0"/>
        </a:p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C18CC3AA-6AA9-42E6-AE39-11F343FA8ECA}" type="parTrans" cxnId="{F5A9B26F-3A5A-47E7-AAC4-5B2628DD233A}">
      <dgm:prSet/>
      <dgm:spPr/>
      <dgm:t>
        <a:bodyPr/>
        <a:lstStyle/>
        <a:p>
          <a:endParaRPr lang="ru-RU"/>
        </a:p>
      </dgm:t>
    </dgm:pt>
    <dgm:pt modelId="{BF53B829-761B-4CB6-80AE-E5E4B000A5B1}" type="sibTrans" cxnId="{F5A9B26F-3A5A-47E7-AAC4-5B2628DD233A}">
      <dgm:prSet/>
      <dgm:spPr/>
      <dgm:t>
        <a:bodyPr/>
        <a:lstStyle/>
        <a:p>
          <a:endParaRPr lang="ru-RU"/>
        </a:p>
      </dgm:t>
    </dgm:pt>
    <dgm:pt modelId="{E1E86ADD-A0E6-485A-A2B4-E23DEA50FD10}">
      <dgm:prSet/>
      <dgm:spPr/>
      <dgm:t>
        <a:bodyPr/>
        <a:lstStyle/>
        <a:p>
          <a:r>
            <a:rPr lang="ru-RU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документ о прохождении предварительного медицинского освидетельствования (для лиц, обязанных проходить такое освидетельствование в соответствии с Трудовым кодексом РК и законодательством РК);</a:t>
          </a:r>
          <a:r>
            <a:rPr lang="ru-RU" dirty="0" smtClean="0">
              <a:ea typeface="Times New Roman"/>
              <a:cs typeface="Times New Roman"/>
            </a:rPr>
            <a:t/>
          </a:r>
          <a:br>
            <a:rPr lang="ru-RU" dirty="0" smtClean="0">
              <a:ea typeface="Times New Roman"/>
              <a:cs typeface="Times New Roman"/>
            </a:rPr>
          </a:br>
          <a:endParaRPr lang="ru-RU" dirty="0"/>
        </a:p>
      </dgm:t>
    </dgm:pt>
    <dgm:pt modelId="{6E6A11C8-3935-480D-90BA-D51B1AB1BF2A}" type="parTrans" cxnId="{CB0CF560-5F2F-418E-84B8-7DA0F743BD0A}">
      <dgm:prSet/>
      <dgm:spPr/>
      <dgm:t>
        <a:bodyPr/>
        <a:lstStyle/>
        <a:p>
          <a:endParaRPr lang="ru-RU"/>
        </a:p>
      </dgm:t>
    </dgm:pt>
    <dgm:pt modelId="{0073EB64-671E-4AD6-B185-BCF010FB0E64}" type="sibTrans" cxnId="{CB0CF560-5F2F-418E-84B8-7DA0F743BD0A}">
      <dgm:prSet/>
      <dgm:spPr/>
      <dgm:t>
        <a:bodyPr/>
        <a:lstStyle/>
        <a:p>
          <a:endParaRPr lang="ru-RU"/>
        </a:p>
      </dgm:t>
    </dgm:pt>
    <dgm:pt modelId="{F0B93366-B451-48E6-AC4F-6FB0756FA6F9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136141DB-3E6F-4F61-A7F3-3628B76EEFC5}" type="parTrans" cxnId="{7A68AC3F-E60C-4CA5-9F68-DBD03461BA66}">
      <dgm:prSet/>
      <dgm:spPr/>
      <dgm:t>
        <a:bodyPr/>
        <a:lstStyle/>
        <a:p>
          <a:endParaRPr lang="ru-RU"/>
        </a:p>
      </dgm:t>
    </dgm:pt>
    <dgm:pt modelId="{C557DF0C-AD84-4A66-BFCE-E82B93EA84B8}" type="sibTrans" cxnId="{7A68AC3F-E60C-4CA5-9F68-DBD03461BA66}">
      <dgm:prSet/>
      <dgm:spPr/>
      <dgm:t>
        <a:bodyPr/>
        <a:lstStyle/>
        <a:p>
          <a:endParaRPr lang="ru-RU"/>
        </a:p>
      </dgm:t>
    </dgm:pt>
    <dgm:pt modelId="{E357532D-E6D3-4796-A3A1-941C1A5162A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9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справку о наличии либо отсутствии сведений о совершении уголовного правонарушения: убийства, умышленного причинения вреда здоровью, против здоровья населения и нравственности, половой неприкосновенности, экстремистских или террористических преступлений, торговли людьми при заключении трудового договора с сфере образования, воспитания, организации отдыха и оздоровления, физической культуры и спорта, медицинского обеспечения, оказания социальных услуг, культуры и искусства с участием несовершеннолетних. </a:t>
          </a:r>
          <a:endParaRPr lang="ru-RU" sz="900" dirty="0" smtClean="0"/>
        </a:p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700" dirty="0"/>
        </a:p>
      </dgm:t>
    </dgm:pt>
    <dgm:pt modelId="{B9963E82-0761-4A1C-9D17-E774E31D2E61}" type="parTrans" cxnId="{855760D3-A1FD-44AD-AE78-7245A950C46C}">
      <dgm:prSet/>
      <dgm:spPr/>
      <dgm:t>
        <a:bodyPr/>
        <a:lstStyle/>
        <a:p>
          <a:endParaRPr lang="ru-RU"/>
        </a:p>
      </dgm:t>
    </dgm:pt>
    <dgm:pt modelId="{A7A5AC61-E072-482F-AB6D-A85D2ED71E34}" type="sibTrans" cxnId="{855760D3-A1FD-44AD-AE78-7245A950C46C}">
      <dgm:prSet/>
      <dgm:spPr/>
      <dgm:t>
        <a:bodyPr/>
        <a:lstStyle/>
        <a:p>
          <a:endParaRPr lang="ru-RU"/>
        </a:p>
      </dgm:t>
    </dgm:pt>
    <dgm:pt modelId="{B0759C60-1525-4D34-9F76-15881EF85A7F}">
      <dgm:prSet custT="1"/>
      <dgm:spPr/>
      <dgm:t>
        <a:bodyPr/>
        <a:lstStyle/>
        <a:p>
          <a:r>
            <a:rPr lang="ru-RU" sz="9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справку о наличии либо отсутствии сведений о совершении коррупционного правонарушения при поступлении на гражданскую службу, на работу в государственные предприятия на праве хозяйственного ведения, национальные управляющие холдинги, национальные институты развития, национальные холдинги и национальные компании, а также их дочерние организации на должность, связанную с исполнением управленческих функций.</a:t>
          </a:r>
          <a:endParaRPr lang="ru-RU" sz="900" dirty="0"/>
        </a:p>
      </dgm:t>
    </dgm:pt>
    <dgm:pt modelId="{ADE4FA3E-A3BF-4E5A-800A-A56CFEF7AAC9}" type="parTrans" cxnId="{56771A9E-C99E-4463-8CB2-4D9ACB480A34}">
      <dgm:prSet/>
      <dgm:spPr/>
      <dgm:t>
        <a:bodyPr/>
        <a:lstStyle/>
        <a:p>
          <a:endParaRPr lang="ru-RU"/>
        </a:p>
      </dgm:t>
    </dgm:pt>
    <dgm:pt modelId="{2530E3F7-2660-46E9-9904-40B510F30FA9}" type="sibTrans" cxnId="{56771A9E-C99E-4463-8CB2-4D9ACB480A34}">
      <dgm:prSet/>
      <dgm:spPr/>
      <dgm:t>
        <a:bodyPr/>
        <a:lstStyle/>
        <a:p>
          <a:endParaRPr lang="ru-RU"/>
        </a:p>
      </dgm:t>
    </dgm:pt>
    <dgm:pt modelId="{30B6F909-4D74-425E-9D36-69B6CB279186}" type="pres">
      <dgm:prSet presAssocID="{3D1DA1D0-DA50-493B-992F-CECFF3FA341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4E5EC0-E56E-49D0-9B21-581F9796BFFC}" type="pres">
      <dgm:prSet presAssocID="{9B00FD0F-57CC-4B4F-87C6-FE9B04AC3908}" presName="composite" presStyleCnt="0"/>
      <dgm:spPr/>
    </dgm:pt>
    <dgm:pt modelId="{244E8989-5278-431E-8DA6-F4F13D11668B}" type="pres">
      <dgm:prSet presAssocID="{9B00FD0F-57CC-4B4F-87C6-FE9B04AC3908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E49CA-1C29-4725-9A45-C2A30B73CDB0}" type="pres">
      <dgm:prSet presAssocID="{9B00FD0F-57CC-4B4F-87C6-FE9B04AC3908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19325-8A03-4D7A-9F96-8D79D224FDB6}" type="pres">
      <dgm:prSet presAssocID="{0C6890D4-C977-438E-AF1F-3923A97C2DC3}" presName="sp" presStyleCnt="0"/>
      <dgm:spPr/>
    </dgm:pt>
    <dgm:pt modelId="{5F73F78D-78DE-4AD4-A6A3-E6D02EC8B71C}" type="pres">
      <dgm:prSet presAssocID="{D70B62AE-22D8-45D1-B9C5-850A9970D1B0}" presName="composite" presStyleCnt="0"/>
      <dgm:spPr/>
    </dgm:pt>
    <dgm:pt modelId="{B7A9FA80-2B58-4724-8008-3984871011D1}" type="pres">
      <dgm:prSet presAssocID="{D70B62AE-22D8-45D1-B9C5-850A9970D1B0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0E533-E453-4C97-B8A3-DD84E056C1B8}" type="pres">
      <dgm:prSet presAssocID="{D70B62AE-22D8-45D1-B9C5-850A9970D1B0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A3D56B-6152-455F-9AD0-5F6029DB8E09}" type="pres">
      <dgm:prSet presAssocID="{6B1BC5F4-CAF9-41FB-A765-2FD8D5A78E9F}" presName="sp" presStyleCnt="0"/>
      <dgm:spPr/>
    </dgm:pt>
    <dgm:pt modelId="{A93A5B76-3610-442A-97CC-41447F143B1F}" type="pres">
      <dgm:prSet presAssocID="{3BD71A57-36E0-4138-9346-BCC0C0FF8BFB}" presName="composite" presStyleCnt="0"/>
      <dgm:spPr/>
    </dgm:pt>
    <dgm:pt modelId="{2B05655B-5B0C-4E9A-9650-22E890FA7B86}" type="pres">
      <dgm:prSet presAssocID="{3BD71A57-36E0-4138-9346-BCC0C0FF8BFB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CFAFE-79D7-4750-9A8B-682ACE731BA6}" type="pres">
      <dgm:prSet presAssocID="{3BD71A57-36E0-4138-9346-BCC0C0FF8BFB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C99B68-B815-4772-9E06-8E4B05BCEDE6}" type="pres">
      <dgm:prSet presAssocID="{299F3883-0227-49DB-B326-2C445E8A5CF3}" presName="sp" presStyleCnt="0"/>
      <dgm:spPr/>
    </dgm:pt>
    <dgm:pt modelId="{8F1CEB0D-ECB3-4BC5-BC69-0B5003147929}" type="pres">
      <dgm:prSet presAssocID="{8737E46E-F015-4922-B75E-F76B555E964F}" presName="composite" presStyleCnt="0"/>
      <dgm:spPr/>
    </dgm:pt>
    <dgm:pt modelId="{1EE5001D-82C6-4073-8A30-573696C4B668}" type="pres">
      <dgm:prSet presAssocID="{8737E46E-F015-4922-B75E-F76B555E964F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4291F-9851-45C3-BABA-BEFD6C6698E1}" type="pres">
      <dgm:prSet presAssocID="{8737E46E-F015-4922-B75E-F76B555E964F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D7056-FAD7-43D4-AE1E-5655320EC8DB}" type="pres">
      <dgm:prSet presAssocID="{224AFE5F-12FC-499A-815D-9863C442455C}" presName="sp" presStyleCnt="0"/>
      <dgm:spPr/>
    </dgm:pt>
    <dgm:pt modelId="{02A5BA7F-16E2-4404-BBDF-3D633E9C0769}" type="pres">
      <dgm:prSet presAssocID="{B63A2C4F-C7AF-44F0-922B-6BD1117E0990}" presName="composite" presStyleCnt="0"/>
      <dgm:spPr/>
    </dgm:pt>
    <dgm:pt modelId="{C483B48F-0CF8-44FE-B923-EE1EDD150BDB}" type="pres">
      <dgm:prSet presAssocID="{B63A2C4F-C7AF-44F0-922B-6BD1117E0990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B4E475-47B1-4B70-A6B9-B2AFE02468A4}" type="pres">
      <dgm:prSet presAssocID="{B63A2C4F-C7AF-44F0-922B-6BD1117E0990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87625-89F7-41C6-8B84-CE9E9A528BB9}" type="pres">
      <dgm:prSet presAssocID="{951E7744-90F7-4663-A7C8-DD380540FB68}" presName="sp" presStyleCnt="0"/>
      <dgm:spPr/>
    </dgm:pt>
    <dgm:pt modelId="{E6A9376D-1586-49DC-AE3A-F6F3A32B4CB7}" type="pres">
      <dgm:prSet presAssocID="{8C02D9AC-8C1E-4A13-8725-B102248AE6A0}" presName="composite" presStyleCnt="0"/>
      <dgm:spPr/>
    </dgm:pt>
    <dgm:pt modelId="{D7455B1A-5A96-447F-BEA4-9CC380DF749A}" type="pres">
      <dgm:prSet presAssocID="{8C02D9AC-8C1E-4A13-8725-B102248AE6A0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B68FB0-CB28-4229-BC06-42CB88D5A272}" type="pres">
      <dgm:prSet presAssocID="{8C02D9AC-8C1E-4A13-8725-B102248AE6A0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E0FF99-5AAA-4D46-8115-FFE5F4BDB122}" type="pres">
      <dgm:prSet presAssocID="{2B95EF3E-1767-4952-89ED-C42B9C7706F2}" presName="sp" presStyleCnt="0"/>
      <dgm:spPr/>
    </dgm:pt>
    <dgm:pt modelId="{6EBB7487-5D2D-4DE6-B8E9-3E5FA89B8673}" type="pres">
      <dgm:prSet presAssocID="{F0B93366-B451-48E6-AC4F-6FB0756FA6F9}" presName="composite" presStyleCnt="0"/>
      <dgm:spPr/>
    </dgm:pt>
    <dgm:pt modelId="{FCEA6E2F-CD47-40C3-B480-C0001C7F1E7D}" type="pres">
      <dgm:prSet presAssocID="{F0B93366-B451-48E6-AC4F-6FB0756FA6F9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6C9684-5E25-4346-984A-B798D1A10E33}" type="pres">
      <dgm:prSet presAssocID="{F0B93366-B451-48E6-AC4F-6FB0756FA6F9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0440C0-2D7A-43D9-9440-9E45B0928967}" type="presOf" srcId="{3D1DA1D0-DA50-493B-992F-CECFF3FA3411}" destId="{30B6F909-4D74-425E-9D36-69B6CB279186}" srcOrd="0" destOrd="0" presId="urn:microsoft.com/office/officeart/2005/8/layout/chevron2"/>
    <dgm:cxn modelId="{CB0CF560-5F2F-418E-84B8-7DA0F743BD0A}" srcId="{B63A2C4F-C7AF-44F0-922B-6BD1117E0990}" destId="{E1E86ADD-A0E6-485A-A2B4-E23DEA50FD10}" srcOrd="0" destOrd="0" parTransId="{6E6A11C8-3935-480D-90BA-D51B1AB1BF2A}" sibTransId="{0073EB64-671E-4AD6-B185-BCF010FB0E64}"/>
    <dgm:cxn modelId="{75F7B493-1C3A-4736-8277-702FEFD9EE9C}" type="presOf" srcId="{9B00FD0F-57CC-4B4F-87C6-FE9B04AC3908}" destId="{244E8989-5278-431E-8DA6-F4F13D11668B}" srcOrd="0" destOrd="0" presId="urn:microsoft.com/office/officeart/2005/8/layout/chevron2"/>
    <dgm:cxn modelId="{7A68AC3F-E60C-4CA5-9F68-DBD03461BA66}" srcId="{3D1DA1D0-DA50-493B-992F-CECFF3FA3411}" destId="{F0B93366-B451-48E6-AC4F-6FB0756FA6F9}" srcOrd="6" destOrd="0" parTransId="{136141DB-3E6F-4F61-A7F3-3628B76EEFC5}" sibTransId="{C557DF0C-AD84-4A66-BFCE-E82B93EA84B8}"/>
    <dgm:cxn modelId="{0E4274BF-2AB4-4ACE-8761-5076EAA4B719}" type="presOf" srcId="{D70B62AE-22D8-45D1-B9C5-850A9970D1B0}" destId="{B7A9FA80-2B58-4724-8008-3984871011D1}" srcOrd="0" destOrd="0" presId="urn:microsoft.com/office/officeart/2005/8/layout/chevron2"/>
    <dgm:cxn modelId="{8E2A73C7-FC62-4C99-9A7B-EFE36B14EC24}" type="presOf" srcId="{8737E46E-F015-4922-B75E-F76B555E964F}" destId="{1EE5001D-82C6-4073-8A30-573696C4B668}" srcOrd="0" destOrd="0" presId="urn:microsoft.com/office/officeart/2005/8/layout/chevron2"/>
    <dgm:cxn modelId="{A419ECE9-33DD-457C-A30E-A36B4C59042F}" type="presOf" srcId="{3BD71A57-36E0-4138-9346-BCC0C0FF8BFB}" destId="{2B05655B-5B0C-4E9A-9650-22E890FA7B86}" srcOrd="0" destOrd="0" presId="urn:microsoft.com/office/officeart/2005/8/layout/chevron2"/>
    <dgm:cxn modelId="{070C6966-3CF1-45C7-8FBC-8E2E8D39E458}" type="presOf" srcId="{8E53EE78-72A5-4759-9560-30EB99F88879}" destId="{F62E49CA-1C29-4725-9A45-C2A30B73CDB0}" srcOrd="0" destOrd="0" presId="urn:microsoft.com/office/officeart/2005/8/layout/chevron2"/>
    <dgm:cxn modelId="{56771A9E-C99E-4463-8CB2-4D9ACB480A34}" srcId="{F0B93366-B451-48E6-AC4F-6FB0756FA6F9}" destId="{B0759C60-1525-4D34-9F76-15881EF85A7F}" srcOrd="0" destOrd="0" parTransId="{ADE4FA3E-A3BF-4E5A-800A-A56CFEF7AAC9}" sibTransId="{2530E3F7-2660-46E9-9904-40B510F30FA9}"/>
    <dgm:cxn modelId="{898977FB-82D6-49F0-B717-98DFF5B7F325}" type="presOf" srcId="{B63A2C4F-C7AF-44F0-922B-6BD1117E0990}" destId="{C483B48F-0CF8-44FE-B923-EE1EDD150BDB}" srcOrd="0" destOrd="0" presId="urn:microsoft.com/office/officeart/2005/8/layout/chevron2"/>
    <dgm:cxn modelId="{94705865-4DCB-40D7-898C-AD4C4C0CD39B}" type="presOf" srcId="{8C02D9AC-8C1E-4A13-8725-B102248AE6A0}" destId="{D7455B1A-5A96-447F-BEA4-9CC380DF749A}" srcOrd="0" destOrd="0" presId="urn:microsoft.com/office/officeart/2005/8/layout/chevron2"/>
    <dgm:cxn modelId="{ABCA9F3B-8A7F-438B-BA6B-7AAAE9548642}" type="presOf" srcId="{34F11980-F28E-490E-AD0B-E56E6DCF6857}" destId="{8960E533-E453-4C97-B8A3-DD84E056C1B8}" srcOrd="0" destOrd="0" presId="urn:microsoft.com/office/officeart/2005/8/layout/chevron2"/>
    <dgm:cxn modelId="{855760D3-A1FD-44AD-AE78-7245A950C46C}" srcId="{8C02D9AC-8C1E-4A13-8725-B102248AE6A0}" destId="{E357532D-E6D3-4796-A3A1-941C1A5162A4}" srcOrd="0" destOrd="0" parTransId="{B9963E82-0761-4A1C-9D17-E774E31D2E61}" sibTransId="{A7A5AC61-E072-482F-AB6D-A85D2ED71E34}"/>
    <dgm:cxn modelId="{2B800A84-BBC4-4717-8AD9-A7C3E89FADDC}" type="presOf" srcId="{6D42445B-4AEA-400F-9112-DA58521E8689}" destId="{E13CFAFE-79D7-4750-9A8B-682ACE731BA6}" srcOrd="0" destOrd="0" presId="urn:microsoft.com/office/officeart/2005/8/layout/chevron2"/>
    <dgm:cxn modelId="{FD9AB2F6-7562-4239-8755-9892725AD2DA}" srcId="{D70B62AE-22D8-45D1-B9C5-850A9970D1B0}" destId="{34F11980-F28E-490E-AD0B-E56E6DCF6857}" srcOrd="0" destOrd="0" parTransId="{9CC21CFF-367E-4978-8863-BD2BB86C36CE}" sibTransId="{C3E555B2-1972-4976-A3D6-89A534230E5C}"/>
    <dgm:cxn modelId="{B6F2C0F0-B028-4AFD-9F80-DA7AA618C364}" srcId="{3D1DA1D0-DA50-493B-992F-CECFF3FA3411}" destId="{8C02D9AC-8C1E-4A13-8725-B102248AE6A0}" srcOrd="5" destOrd="0" parTransId="{68349B1A-21F6-48B1-B37F-412160CCCBF1}" sibTransId="{2B95EF3E-1767-4952-89ED-C42B9C7706F2}"/>
    <dgm:cxn modelId="{DEEFB44F-40EE-4204-BE4A-F8A6CE829ABD}" type="presOf" srcId="{F0B93366-B451-48E6-AC4F-6FB0756FA6F9}" destId="{FCEA6E2F-CD47-40C3-B480-C0001C7F1E7D}" srcOrd="0" destOrd="0" presId="urn:microsoft.com/office/officeart/2005/8/layout/chevron2"/>
    <dgm:cxn modelId="{B0D8A2FD-82B5-46F8-9AEC-A4E15F5BAE98}" srcId="{3D1DA1D0-DA50-493B-992F-CECFF3FA3411}" destId="{3BD71A57-36E0-4138-9346-BCC0C0FF8BFB}" srcOrd="2" destOrd="0" parTransId="{8C6B6C8C-90BB-4613-956A-DE636A9FC7BA}" sibTransId="{299F3883-0227-49DB-B326-2C445E8A5CF3}"/>
    <dgm:cxn modelId="{91DAE93C-ECF0-49EE-90CB-832099C2CA8E}" srcId="{3D1DA1D0-DA50-493B-992F-CECFF3FA3411}" destId="{8737E46E-F015-4922-B75E-F76B555E964F}" srcOrd="3" destOrd="0" parTransId="{CCD8D1DF-94BA-4BEA-B9B1-2C42188923F1}" sibTransId="{224AFE5F-12FC-499A-815D-9863C442455C}"/>
    <dgm:cxn modelId="{F5A9B26F-3A5A-47E7-AAC4-5B2628DD233A}" srcId="{8737E46E-F015-4922-B75E-F76B555E964F}" destId="{6960CC95-7667-4570-B695-75C133542E74}" srcOrd="0" destOrd="0" parTransId="{C18CC3AA-6AA9-42E6-AE39-11F343FA8ECA}" sibTransId="{BF53B829-761B-4CB6-80AE-E5E4B000A5B1}"/>
    <dgm:cxn modelId="{926FC4D5-7E01-41DD-814E-146E74F249AA}" srcId="{3D1DA1D0-DA50-493B-992F-CECFF3FA3411}" destId="{B63A2C4F-C7AF-44F0-922B-6BD1117E0990}" srcOrd="4" destOrd="0" parTransId="{C0A5E893-2AB2-4F0B-9F20-8BA7E167AAE2}" sibTransId="{951E7744-90F7-4663-A7C8-DD380540FB68}"/>
    <dgm:cxn modelId="{4FE7FE28-1A36-414A-8317-5C7388A586E7}" srcId="{3D1DA1D0-DA50-493B-992F-CECFF3FA3411}" destId="{9B00FD0F-57CC-4B4F-87C6-FE9B04AC3908}" srcOrd="0" destOrd="0" parTransId="{E448D406-98D8-4739-A437-5955F2D1FAB9}" sibTransId="{0C6890D4-C977-438E-AF1F-3923A97C2DC3}"/>
    <dgm:cxn modelId="{21D4461E-13B5-4DB6-8385-1BCB3655CA1C}" type="presOf" srcId="{6960CC95-7667-4570-B695-75C133542E74}" destId="{94B4291F-9851-45C3-BABA-BEFD6C6698E1}" srcOrd="0" destOrd="0" presId="urn:microsoft.com/office/officeart/2005/8/layout/chevron2"/>
    <dgm:cxn modelId="{D2BF51DF-3957-4D67-A83D-7382DAF534C8}" type="presOf" srcId="{B0759C60-1525-4D34-9F76-15881EF85A7F}" destId="{D06C9684-5E25-4346-984A-B798D1A10E33}" srcOrd="0" destOrd="0" presId="urn:microsoft.com/office/officeart/2005/8/layout/chevron2"/>
    <dgm:cxn modelId="{D9F9A316-BB17-4BD4-8CE5-0640AB948F03}" srcId="{9B00FD0F-57CC-4B4F-87C6-FE9B04AC3908}" destId="{8E53EE78-72A5-4759-9560-30EB99F88879}" srcOrd="0" destOrd="0" parTransId="{3E118A6A-28C0-421C-B240-71FA3F486CF7}" sibTransId="{0DF815D0-5935-413B-9F5D-B16814F69D25}"/>
    <dgm:cxn modelId="{DC5B0E37-A0EF-411A-9B7F-6952C1CF3E8D}" srcId="{3BD71A57-36E0-4138-9346-BCC0C0FF8BFB}" destId="{6D42445B-4AEA-400F-9112-DA58521E8689}" srcOrd="0" destOrd="0" parTransId="{C5B19CA2-C611-43F2-AC74-23C3CA7E0159}" sibTransId="{A0078F4B-8D4B-4B33-AB4C-22A984F6B3C4}"/>
    <dgm:cxn modelId="{8825B68A-D552-4C28-86EB-DAC4745E9D49}" srcId="{3D1DA1D0-DA50-493B-992F-CECFF3FA3411}" destId="{D70B62AE-22D8-45D1-B9C5-850A9970D1B0}" srcOrd="1" destOrd="0" parTransId="{76DDA7FF-2B6C-4DCD-8D32-7129AAB34033}" sibTransId="{6B1BC5F4-CAF9-41FB-A765-2FD8D5A78E9F}"/>
    <dgm:cxn modelId="{A7C34065-EB75-41EE-A2AF-A3C81AD2FCE8}" type="presOf" srcId="{E357532D-E6D3-4796-A3A1-941C1A5162A4}" destId="{E8B68FB0-CB28-4229-BC06-42CB88D5A272}" srcOrd="0" destOrd="0" presId="urn:microsoft.com/office/officeart/2005/8/layout/chevron2"/>
    <dgm:cxn modelId="{19C20517-2666-4CF2-A07D-D283ECF0E97C}" type="presOf" srcId="{E1E86ADD-A0E6-485A-A2B4-E23DEA50FD10}" destId="{B5B4E475-47B1-4B70-A6B9-B2AFE02468A4}" srcOrd="0" destOrd="0" presId="urn:microsoft.com/office/officeart/2005/8/layout/chevron2"/>
    <dgm:cxn modelId="{BBAD6CF7-7B90-478E-82AF-932885060978}" type="presParOf" srcId="{30B6F909-4D74-425E-9D36-69B6CB279186}" destId="{0D4E5EC0-E56E-49D0-9B21-581F9796BFFC}" srcOrd="0" destOrd="0" presId="urn:microsoft.com/office/officeart/2005/8/layout/chevron2"/>
    <dgm:cxn modelId="{8D900997-315D-4BA9-A828-4C3E571BF50B}" type="presParOf" srcId="{0D4E5EC0-E56E-49D0-9B21-581F9796BFFC}" destId="{244E8989-5278-431E-8DA6-F4F13D11668B}" srcOrd="0" destOrd="0" presId="urn:microsoft.com/office/officeart/2005/8/layout/chevron2"/>
    <dgm:cxn modelId="{BAAF59E0-229C-426F-8D88-220D848D4971}" type="presParOf" srcId="{0D4E5EC0-E56E-49D0-9B21-581F9796BFFC}" destId="{F62E49CA-1C29-4725-9A45-C2A30B73CDB0}" srcOrd="1" destOrd="0" presId="urn:microsoft.com/office/officeart/2005/8/layout/chevron2"/>
    <dgm:cxn modelId="{3C8B502F-8D20-494D-B1C3-46AE79A9ED81}" type="presParOf" srcId="{30B6F909-4D74-425E-9D36-69B6CB279186}" destId="{6FF19325-8A03-4D7A-9F96-8D79D224FDB6}" srcOrd="1" destOrd="0" presId="urn:microsoft.com/office/officeart/2005/8/layout/chevron2"/>
    <dgm:cxn modelId="{9D957D5D-9643-4AA7-A467-BFA472AD3BA5}" type="presParOf" srcId="{30B6F909-4D74-425E-9D36-69B6CB279186}" destId="{5F73F78D-78DE-4AD4-A6A3-E6D02EC8B71C}" srcOrd="2" destOrd="0" presId="urn:microsoft.com/office/officeart/2005/8/layout/chevron2"/>
    <dgm:cxn modelId="{F82E7B34-245F-4495-AE74-E4FB78A25B35}" type="presParOf" srcId="{5F73F78D-78DE-4AD4-A6A3-E6D02EC8B71C}" destId="{B7A9FA80-2B58-4724-8008-3984871011D1}" srcOrd="0" destOrd="0" presId="urn:microsoft.com/office/officeart/2005/8/layout/chevron2"/>
    <dgm:cxn modelId="{934D1DA6-1E92-442D-A544-5BEB65E1E703}" type="presParOf" srcId="{5F73F78D-78DE-4AD4-A6A3-E6D02EC8B71C}" destId="{8960E533-E453-4C97-B8A3-DD84E056C1B8}" srcOrd="1" destOrd="0" presId="urn:microsoft.com/office/officeart/2005/8/layout/chevron2"/>
    <dgm:cxn modelId="{3E72CB61-9455-461E-862D-1F1FD1392A2A}" type="presParOf" srcId="{30B6F909-4D74-425E-9D36-69B6CB279186}" destId="{7BA3D56B-6152-455F-9AD0-5F6029DB8E09}" srcOrd="3" destOrd="0" presId="urn:microsoft.com/office/officeart/2005/8/layout/chevron2"/>
    <dgm:cxn modelId="{B9CAEFFE-30AC-4944-92A4-29CD18109306}" type="presParOf" srcId="{30B6F909-4D74-425E-9D36-69B6CB279186}" destId="{A93A5B76-3610-442A-97CC-41447F143B1F}" srcOrd="4" destOrd="0" presId="urn:microsoft.com/office/officeart/2005/8/layout/chevron2"/>
    <dgm:cxn modelId="{EAE35241-DC74-422E-863B-04A1A57CF7C7}" type="presParOf" srcId="{A93A5B76-3610-442A-97CC-41447F143B1F}" destId="{2B05655B-5B0C-4E9A-9650-22E890FA7B86}" srcOrd="0" destOrd="0" presId="urn:microsoft.com/office/officeart/2005/8/layout/chevron2"/>
    <dgm:cxn modelId="{6A46214C-E8DA-439E-BA12-1325ADDEDB1D}" type="presParOf" srcId="{A93A5B76-3610-442A-97CC-41447F143B1F}" destId="{E13CFAFE-79D7-4750-9A8B-682ACE731BA6}" srcOrd="1" destOrd="0" presId="urn:microsoft.com/office/officeart/2005/8/layout/chevron2"/>
    <dgm:cxn modelId="{3277EB3F-4350-407B-9699-AA435F6BEAE1}" type="presParOf" srcId="{30B6F909-4D74-425E-9D36-69B6CB279186}" destId="{6AC99B68-B815-4772-9E06-8E4B05BCEDE6}" srcOrd="5" destOrd="0" presId="urn:microsoft.com/office/officeart/2005/8/layout/chevron2"/>
    <dgm:cxn modelId="{98B18717-F639-4C1E-A463-EE9A9C775100}" type="presParOf" srcId="{30B6F909-4D74-425E-9D36-69B6CB279186}" destId="{8F1CEB0D-ECB3-4BC5-BC69-0B5003147929}" srcOrd="6" destOrd="0" presId="urn:microsoft.com/office/officeart/2005/8/layout/chevron2"/>
    <dgm:cxn modelId="{CD2C88A6-5221-4E93-9977-85D1449893C3}" type="presParOf" srcId="{8F1CEB0D-ECB3-4BC5-BC69-0B5003147929}" destId="{1EE5001D-82C6-4073-8A30-573696C4B668}" srcOrd="0" destOrd="0" presId="urn:microsoft.com/office/officeart/2005/8/layout/chevron2"/>
    <dgm:cxn modelId="{333A6CEF-3318-436D-A026-058DFEC5E1B9}" type="presParOf" srcId="{8F1CEB0D-ECB3-4BC5-BC69-0B5003147929}" destId="{94B4291F-9851-45C3-BABA-BEFD6C6698E1}" srcOrd="1" destOrd="0" presId="urn:microsoft.com/office/officeart/2005/8/layout/chevron2"/>
    <dgm:cxn modelId="{CCE3EA79-B03F-4185-8848-C7153117DB63}" type="presParOf" srcId="{30B6F909-4D74-425E-9D36-69B6CB279186}" destId="{494D7056-FAD7-43D4-AE1E-5655320EC8DB}" srcOrd="7" destOrd="0" presId="urn:microsoft.com/office/officeart/2005/8/layout/chevron2"/>
    <dgm:cxn modelId="{8A278F80-1EB9-404F-940F-90C88D125A63}" type="presParOf" srcId="{30B6F909-4D74-425E-9D36-69B6CB279186}" destId="{02A5BA7F-16E2-4404-BBDF-3D633E9C0769}" srcOrd="8" destOrd="0" presId="urn:microsoft.com/office/officeart/2005/8/layout/chevron2"/>
    <dgm:cxn modelId="{7B641E8C-AAE3-41D2-B901-C4E4C135BC74}" type="presParOf" srcId="{02A5BA7F-16E2-4404-BBDF-3D633E9C0769}" destId="{C483B48F-0CF8-44FE-B923-EE1EDD150BDB}" srcOrd="0" destOrd="0" presId="urn:microsoft.com/office/officeart/2005/8/layout/chevron2"/>
    <dgm:cxn modelId="{FE776486-B18E-4590-9FD9-3F90F2EEBE05}" type="presParOf" srcId="{02A5BA7F-16E2-4404-BBDF-3D633E9C0769}" destId="{B5B4E475-47B1-4B70-A6B9-B2AFE02468A4}" srcOrd="1" destOrd="0" presId="urn:microsoft.com/office/officeart/2005/8/layout/chevron2"/>
    <dgm:cxn modelId="{2442ECB6-FEEF-43FB-8629-EC9DAA0D7CE3}" type="presParOf" srcId="{30B6F909-4D74-425E-9D36-69B6CB279186}" destId="{27087625-89F7-41C6-8B84-CE9E9A528BB9}" srcOrd="9" destOrd="0" presId="urn:microsoft.com/office/officeart/2005/8/layout/chevron2"/>
    <dgm:cxn modelId="{44B8742D-D113-4510-9E1B-FB4DB24C2191}" type="presParOf" srcId="{30B6F909-4D74-425E-9D36-69B6CB279186}" destId="{E6A9376D-1586-49DC-AE3A-F6F3A32B4CB7}" srcOrd="10" destOrd="0" presId="urn:microsoft.com/office/officeart/2005/8/layout/chevron2"/>
    <dgm:cxn modelId="{2DFE9991-1BBC-4105-B0AF-046441638E2E}" type="presParOf" srcId="{E6A9376D-1586-49DC-AE3A-F6F3A32B4CB7}" destId="{D7455B1A-5A96-447F-BEA4-9CC380DF749A}" srcOrd="0" destOrd="0" presId="urn:microsoft.com/office/officeart/2005/8/layout/chevron2"/>
    <dgm:cxn modelId="{4E3B2EBB-C064-453D-B1AF-FBBED94CBE8B}" type="presParOf" srcId="{E6A9376D-1586-49DC-AE3A-F6F3A32B4CB7}" destId="{E8B68FB0-CB28-4229-BC06-42CB88D5A272}" srcOrd="1" destOrd="0" presId="urn:microsoft.com/office/officeart/2005/8/layout/chevron2"/>
    <dgm:cxn modelId="{25BE3079-FA61-494E-A8B3-547E240827EC}" type="presParOf" srcId="{30B6F909-4D74-425E-9D36-69B6CB279186}" destId="{84E0FF99-5AAA-4D46-8115-FFE5F4BDB122}" srcOrd="11" destOrd="0" presId="urn:microsoft.com/office/officeart/2005/8/layout/chevron2"/>
    <dgm:cxn modelId="{8FF29668-B7A7-4067-86D8-7F082238240E}" type="presParOf" srcId="{30B6F909-4D74-425E-9D36-69B6CB279186}" destId="{6EBB7487-5D2D-4DE6-B8E9-3E5FA89B8673}" srcOrd="12" destOrd="0" presId="urn:microsoft.com/office/officeart/2005/8/layout/chevron2"/>
    <dgm:cxn modelId="{BCC4B2E2-0C73-4C95-89D9-7C4EAB662D25}" type="presParOf" srcId="{6EBB7487-5D2D-4DE6-B8E9-3E5FA89B8673}" destId="{FCEA6E2F-CD47-40C3-B480-C0001C7F1E7D}" srcOrd="0" destOrd="0" presId="urn:microsoft.com/office/officeart/2005/8/layout/chevron2"/>
    <dgm:cxn modelId="{582FC35F-454F-42C3-8F14-82FD3109F228}" type="presParOf" srcId="{6EBB7487-5D2D-4DE6-B8E9-3E5FA89B8673}" destId="{D06C9684-5E25-4346-984A-B798D1A10E3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481A9E-4BA5-471E-98AF-C7A96918C60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7D72F6-54DB-4329-8A22-256209262C68}">
      <dgm:prSet phldrT="[Текст]" custT="1"/>
      <dgm:spPr>
        <a:solidFill>
          <a:schemeClr val="bg1"/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b="1" i="1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	Также в случае хранения с согласия работника подлинников документов у работодателя либо временного их оставления для выполнения установленных законодательством Республики Казахстан процедур работодатель выдает работнику письменное обязательство о возврате документов. Согласно положениям законодательства у сотрудника должна быть личная карточка. В том числе целесообразно копии приказов, заявлений, касающиеся данного работника хранить в личном деле работника.</a:t>
          </a:r>
          <a:r>
            <a:rPr lang="ru-RU" sz="1050" b="1" i="1" dirty="0" smtClean="0">
              <a:ea typeface="Times New Roman"/>
              <a:cs typeface="Times New Roman"/>
            </a:rPr>
            <a:t/>
          </a:r>
          <a:br>
            <a:rPr lang="ru-RU" sz="1050" b="1" i="1" dirty="0" smtClean="0">
              <a:ea typeface="Times New Roman"/>
              <a:cs typeface="Times New Roman"/>
            </a:rPr>
          </a:br>
          <a:r>
            <a:rPr lang="ru-RU" sz="1050" b="1" i="1" dirty="0" smtClean="0">
              <a:ea typeface="Times New Roman"/>
              <a:cs typeface="Times New Roman"/>
            </a:rPr>
            <a:t>	</a:t>
          </a:r>
          <a:r>
            <a:rPr lang="ru-RU" sz="1050" b="1" i="1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Исходя, из вышесказанного в личном деле работника должны быть:</a:t>
          </a:r>
          <a:endParaRPr lang="ru-RU" sz="1050" b="1" i="1" dirty="0" smtClean="0"/>
        </a:p>
        <a:p>
          <a:pPr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dirty="0"/>
        </a:p>
      </dgm:t>
    </dgm:pt>
    <dgm:pt modelId="{E345D09E-8874-48D8-B8C1-796ECD98F031}" type="parTrans" cxnId="{BF394180-DE98-4E61-8935-B7051F22B2C1}">
      <dgm:prSet/>
      <dgm:spPr/>
      <dgm:t>
        <a:bodyPr/>
        <a:lstStyle/>
        <a:p>
          <a:endParaRPr lang="ru-RU"/>
        </a:p>
      </dgm:t>
    </dgm:pt>
    <dgm:pt modelId="{7CC46EBB-33CE-44F7-9612-B0AE85D845DD}" type="sibTrans" cxnId="{BF394180-DE98-4E61-8935-B7051F22B2C1}">
      <dgm:prSet/>
      <dgm:spPr/>
      <dgm:t>
        <a:bodyPr/>
        <a:lstStyle/>
        <a:p>
          <a:endParaRPr lang="ru-RU"/>
        </a:p>
      </dgm:t>
    </dgm:pt>
    <dgm:pt modelId="{89DE838F-9E27-421B-9A89-8C4F07069621}">
      <dgm:prSet phldrT="[Текст]"/>
      <dgm:spPr/>
      <dgm:t>
        <a:bodyPr/>
        <a:lstStyle/>
        <a:p>
          <a:endParaRPr lang="ru-RU"/>
        </a:p>
      </dgm:t>
    </dgm:pt>
    <dgm:pt modelId="{DBE54001-A094-43F8-8EE8-C2C8FE2101CB}" type="parTrans" cxnId="{B198286A-D74D-4D66-A4FA-B3FA9CD2798C}">
      <dgm:prSet/>
      <dgm:spPr/>
      <dgm:t>
        <a:bodyPr/>
        <a:lstStyle/>
        <a:p>
          <a:endParaRPr lang="ru-RU"/>
        </a:p>
      </dgm:t>
    </dgm:pt>
    <dgm:pt modelId="{69B49F5D-1E3A-4428-8CD8-32CB91DC04C2}" type="sibTrans" cxnId="{B198286A-D74D-4D66-A4FA-B3FA9CD2798C}">
      <dgm:prSet/>
      <dgm:spPr/>
      <dgm:t>
        <a:bodyPr/>
        <a:lstStyle/>
        <a:p>
          <a:endParaRPr lang="ru-RU"/>
        </a:p>
      </dgm:t>
    </dgm:pt>
    <dgm:pt modelId="{3915D9DC-0FC5-4FE7-AD00-3DA61DCA926D}">
      <dgm:prSet phldrT="[Текст]" phldr="1"/>
      <dgm:spPr/>
      <dgm:t>
        <a:bodyPr/>
        <a:lstStyle/>
        <a:p>
          <a:endParaRPr lang="ru-RU"/>
        </a:p>
      </dgm:t>
    </dgm:pt>
    <dgm:pt modelId="{692403E5-4D38-4EB1-A4C0-AE6B63C692EF}" type="parTrans" cxnId="{33E692F6-6438-409A-BB7A-2DFEE7F412D2}">
      <dgm:prSet/>
      <dgm:spPr/>
      <dgm:t>
        <a:bodyPr/>
        <a:lstStyle/>
        <a:p>
          <a:endParaRPr lang="ru-RU"/>
        </a:p>
      </dgm:t>
    </dgm:pt>
    <dgm:pt modelId="{8D63351E-3299-4AB4-BA23-B3553B3F8955}" type="sibTrans" cxnId="{33E692F6-6438-409A-BB7A-2DFEE7F412D2}">
      <dgm:prSet/>
      <dgm:spPr/>
      <dgm:t>
        <a:bodyPr/>
        <a:lstStyle/>
        <a:p>
          <a:endParaRPr lang="ru-RU"/>
        </a:p>
      </dgm:t>
    </dgm:pt>
    <dgm:pt modelId="{8F7C90BC-D0FE-4225-9EDE-FBDA371E7D21}">
      <dgm:prSet custT="1"/>
      <dgm:spPr>
        <a:solidFill>
          <a:schemeClr val="bg1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u="sng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  <a:hlinkClick xmlns:r="http://schemas.openxmlformats.org/officeDocument/2006/relationships" r:id="rId1"/>
            </a:rPr>
            <a:t>1 внутренняя опись документов дела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;</a:t>
          </a: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>2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(при необходимости) копия </a:t>
          </a:r>
          <a:r>
            <a:rPr lang="ru-RU" sz="1000" u="sng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  <a:hlinkClick xmlns:r="http://schemas.openxmlformats.org/officeDocument/2006/relationships" r:id="rId2"/>
            </a:rPr>
            <a:t>Личной карточки (форма Т-2)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 (оригиналы Личных карточек на военнообязанных </a:t>
          </a:r>
          <a:r>
            <a:rPr lang="ru-RU" sz="100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и </a:t>
          </a:r>
          <a:r>
            <a:rPr lang="ru-RU" sz="100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призывников хранятся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в алфавитном порядке в отдельной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картотеке;</a:t>
          </a:r>
          <a:endParaRPr lang="ru-RU" sz="1000" dirty="0" smtClean="0">
            <a:solidFill>
              <a:schemeClr val="tx1"/>
            </a:solidFill>
          </a:endParaRPr>
        </a:p>
        <a:p>
          <a:pPr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3 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заявление о приеме на работу, переводе расторжении трудового договора;</a:t>
          </a:r>
          <a:endParaRPr lang="ru-RU" sz="700" dirty="0">
            <a:solidFill>
              <a:schemeClr val="tx1"/>
            </a:solidFill>
          </a:endParaRPr>
        </a:p>
      </dgm:t>
    </dgm:pt>
    <dgm:pt modelId="{17AC6A09-E12C-486B-8015-8229400CC0EC}" type="parTrans" cxnId="{B4ADC56B-CD15-43D6-B9C5-EA9BE63EDAF1}">
      <dgm:prSet/>
      <dgm:spPr/>
      <dgm:t>
        <a:bodyPr/>
        <a:lstStyle/>
        <a:p>
          <a:endParaRPr lang="ru-RU"/>
        </a:p>
      </dgm:t>
    </dgm:pt>
    <dgm:pt modelId="{475F39EA-CA81-4D8F-A3A7-49B4CE601E62}" type="sibTrans" cxnId="{B4ADC56B-CD15-43D6-B9C5-EA9BE63EDAF1}">
      <dgm:prSet/>
      <dgm:spPr/>
      <dgm:t>
        <a:bodyPr/>
        <a:lstStyle/>
        <a:p>
          <a:endParaRPr lang="ru-RU"/>
        </a:p>
      </dgm:t>
    </dgm:pt>
    <dgm:pt modelId="{818BA144-62A7-4D61-B43B-262E3192690C}">
      <dgm:prSet custT="1"/>
      <dgm:spPr>
        <a:solidFill>
          <a:schemeClr val="bg1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4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копия удостоверения личности или паспорта паспорт (свидетельство о рождении для лиц, не достигших шестнадцатилетнего возраста) или копия удостоверения </a:t>
          </a:r>
          <a:r>
            <a:rPr lang="ru-RU" sz="1000" dirty="0" err="1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оралмана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;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</a:b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5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копии документов об образовании и профессиональной подготовке, о присуждении ученых степеней или присвоении ученого звания;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</a:b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6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копия трудового договора;</a:t>
          </a:r>
          <a:r>
            <a:rPr lang="ru-RU" sz="1000" dirty="0" smtClean="0">
              <a:ea typeface="Times New Roman"/>
              <a:cs typeface="Times New Roman"/>
            </a:rPr>
            <a:t/>
          </a:r>
          <a:br>
            <a:rPr lang="ru-RU" sz="1000" dirty="0" smtClean="0">
              <a:ea typeface="Times New Roman"/>
              <a:cs typeface="Times New Roman"/>
            </a:rPr>
          </a:br>
          <a:endParaRPr lang="ru-RU" sz="700" dirty="0"/>
        </a:p>
      </dgm:t>
    </dgm:pt>
    <dgm:pt modelId="{6B0FDD6F-483F-4369-B055-69ED12F18D65}" type="parTrans" cxnId="{A324D0A2-9625-4516-A76D-4D521735FCDA}">
      <dgm:prSet/>
      <dgm:spPr/>
      <dgm:t>
        <a:bodyPr/>
        <a:lstStyle/>
        <a:p>
          <a:endParaRPr lang="ru-RU"/>
        </a:p>
      </dgm:t>
    </dgm:pt>
    <dgm:pt modelId="{BC197507-018A-4A7C-B6E6-7ECAA86CEDE5}" type="sibTrans" cxnId="{A324D0A2-9625-4516-A76D-4D521735FCDA}">
      <dgm:prSet/>
      <dgm:spPr/>
      <dgm:t>
        <a:bodyPr/>
        <a:lstStyle/>
        <a:p>
          <a:endParaRPr lang="ru-RU"/>
        </a:p>
      </dgm:t>
    </dgm:pt>
    <dgm:pt modelId="{12763B51-DD5D-4A38-B413-8C18046D3A14}">
      <dgm:prSet custT="1"/>
      <dgm:spPr>
        <a:solidFill>
          <a:schemeClr val="bg1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>7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документы, подтверждающие трудовую деятельность;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>8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аттестационные листы, справки об итогах тестирования;</a:t>
          </a: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>9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письменное обязательство работодателя о возврате подлинников документов, в случае их хранения либо временного оставления с 10 согласия работника у работодателя для выполнения установленных законодательством процедур;</a:t>
          </a: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>11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выписки из приказов или копии приказов о приеме, перемещении, поощрении, прохождения обучения и т.п.;</a:t>
          </a:r>
          <a:endParaRPr lang="ru-RU" sz="1000" dirty="0" smtClean="0">
            <a:solidFill>
              <a:schemeClr val="tx1"/>
            </a:solidFill>
          </a:endParaRPr>
        </a:p>
        <a:p>
          <a:endParaRPr lang="ru-RU" sz="800" dirty="0"/>
        </a:p>
      </dgm:t>
    </dgm:pt>
    <dgm:pt modelId="{A91EA3E9-0AB7-4F45-8947-6B77B34E10BB}" type="parTrans" cxnId="{9077E0BC-1D46-4249-BA90-895028E222D5}">
      <dgm:prSet/>
      <dgm:spPr/>
      <dgm:t>
        <a:bodyPr/>
        <a:lstStyle/>
        <a:p>
          <a:endParaRPr lang="ru-RU"/>
        </a:p>
      </dgm:t>
    </dgm:pt>
    <dgm:pt modelId="{4B9EBDBF-9BE0-43BA-B5BE-54D6D66AF11F}" type="sibTrans" cxnId="{9077E0BC-1D46-4249-BA90-895028E222D5}">
      <dgm:prSet/>
      <dgm:spPr/>
      <dgm:t>
        <a:bodyPr/>
        <a:lstStyle/>
        <a:p>
          <a:endParaRPr lang="ru-RU"/>
        </a:p>
      </dgm:t>
    </dgm:pt>
    <dgm:pt modelId="{20665322-11FD-4969-BA30-4C253937A5D1}">
      <dgm:prSet/>
      <dgm:spPr/>
      <dgm:t>
        <a:bodyPr/>
        <a:lstStyle/>
        <a:p>
          <a:endParaRPr lang="ru-RU"/>
        </a:p>
      </dgm:t>
    </dgm:pt>
    <dgm:pt modelId="{037597DB-3712-44DC-A2E0-CA9BBEAE69F7}" type="parTrans" cxnId="{5A1A7063-7189-4949-9BB9-BE6855F50BD1}">
      <dgm:prSet/>
      <dgm:spPr/>
      <dgm:t>
        <a:bodyPr/>
        <a:lstStyle/>
        <a:p>
          <a:endParaRPr lang="ru-RU"/>
        </a:p>
      </dgm:t>
    </dgm:pt>
    <dgm:pt modelId="{2301A768-4867-401C-A2E1-FD45D24BF1B1}" type="sibTrans" cxnId="{5A1A7063-7189-4949-9BB9-BE6855F50BD1}">
      <dgm:prSet/>
      <dgm:spPr/>
      <dgm:t>
        <a:bodyPr/>
        <a:lstStyle/>
        <a:p>
          <a:endParaRPr lang="ru-RU"/>
        </a:p>
      </dgm:t>
    </dgm:pt>
    <dgm:pt modelId="{629AD1B2-5A38-4B50-8D42-2247374822C9}">
      <dgm:prSet/>
      <dgm:spPr/>
      <dgm:t>
        <a:bodyPr/>
        <a:lstStyle/>
        <a:p>
          <a:endParaRPr lang="ru-RU"/>
        </a:p>
      </dgm:t>
    </dgm:pt>
    <dgm:pt modelId="{1CEB43F2-2C14-45C7-B3AA-BCF79CB71317}" type="parTrans" cxnId="{9EDEE920-9A31-472A-9FEC-96504D4C3F7A}">
      <dgm:prSet/>
      <dgm:spPr/>
      <dgm:t>
        <a:bodyPr/>
        <a:lstStyle/>
        <a:p>
          <a:endParaRPr lang="ru-RU"/>
        </a:p>
      </dgm:t>
    </dgm:pt>
    <dgm:pt modelId="{B329F865-376C-4E30-9603-DA6C413C0CA1}" type="sibTrans" cxnId="{9EDEE920-9A31-472A-9FEC-96504D4C3F7A}">
      <dgm:prSet/>
      <dgm:spPr/>
      <dgm:t>
        <a:bodyPr/>
        <a:lstStyle/>
        <a:p>
          <a:endParaRPr lang="ru-RU"/>
        </a:p>
      </dgm:t>
    </dgm:pt>
    <dgm:pt modelId="{E104657B-ABE7-4848-8095-359E65DDDA12}">
      <dgm:prSet/>
      <dgm:spPr/>
      <dgm:t>
        <a:bodyPr/>
        <a:lstStyle/>
        <a:p>
          <a:endParaRPr lang="ru-RU"/>
        </a:p>
      </dgm:t>
    </dgm:pt>
    <dgm:pt modelId="{2A6097FD-0326-4337-B2CA-10B8757B8AB3}" type="parTrans" cxnId="{FE5D2E5C-BC59-4A65-A6C7-1B0293DBA451}">
      <dgm:prSet/>
      <dgm:spPr/>
      <dgm:t>
        <a:bodyPr/>
        <a:lstStyle/>
        <a:p>
          <a:endParaRPr lang="ru-RU"/>
        </a:p>
      </dgm:t>
    </dgm:pt>
    <dgm:pt modelId="{62033851-5597-4AE0-90B6-3F8FAEC88270}" type="sibTrans" cxnId="{FE5D2E5C-BC59-4A65-A6C7-1B0293DBA451}">
      <dgm:prSet/>
      <dgm:spPr/>
      <dgm:t>
        <a:bodyPr/>
        <a:lstStyle/>
        <a:p>
          <a:endParaRPr lang="ru-RU"/>
        </a:p>
      </dgm:t>
    </dgm:pt>
    <dgm:pt modelId="{582D04F8-F5F9-4ED1-BE87-A644E857DAFD}">
      <dgm:prSet custT="1"/>
      <dgm:spPr>
        <a:solidFill>
          <a:schemeClr val="bg1"/>
        </a:solidFill>
      </dgm:spPr>
      <dgm:t>
        <a:bodyPr/>
        <a:lstStyle/>
        <a:p>
          <a:r>
            <a:rPr lang="ru-RU" sz="1000" dirty="0" smtClean="0">
              <a:ea typeface="Times New Roman"/>
              <a:cs typeface="Times New Roman"/>
            </a:rPr>
            <a:t> </a:t>
          </a:r>
        </a:p>
        <a:p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12 документ о прохождении предварительного медицинского освидетельствования (при необходимости);</a:t>
          </a: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dirty="0" smtClean="0">
              <a:solidFill>
                <a:schemeClr val="tx1"/>
              </a:solidFill>
              <a:ea typeface="Times New Roman"/>
              <a:cs typeface="Times New Roman"/>
            </a:rPr>
            <a:t>13 </a:t>
          </a:r>
          <a:r>
            <a:rPr lang="ru-RU" sz="10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справка о наличии либо отсутствии с сведений о совершении уголовного правонарушения: убийства, умышленного причинения вреда здоровью, против здоровья населения и нравственности, половой неприкосновенности, экстремистских или террористических преступлений, торговли людьми при заключении трудового договора с сфере образования, воспитания, организации отдыха и оздоровления, физической культуры и спорта, медицинского обеспечения, оказания социальных услуг, культуры и искусства с участием несовершеннолетних</a:t>
          </a:r>
          <a:r>
            <a:rPr lang="ru-RU" sz="1000" dirty="0" smtClean="0">
              <a:solidFill>
                <a:srgbClr val="333333"/>
              </a:solidFill>
              <a:effectLst/>
              <a:latin typeface="Times New Roman"/>
              <a:ea typeface="Times New Roman"/>
              <a:cs typeface="Times New Roman"/>
            </a:rPr>
            <a:t>.</a:t>
          </a:r>
          <a:r>
            <a:rPr lang="ru-RU" sz="1000" dirty="0" smtClean="0">
              <a:ea typeface="Times New Roman"/>
              <a:cs typeface="Times New Roman"/>
            </a:rPr>
            <a:t/>
          </a:r>
          <a:br>
            <a:rPr lang="ru-RU" sz="1000" dirty="0" smtClean="0">
              <a:ea typeface="Times New Roman"/>
              <a:cs typeface="Times New Roman"/>
            </a:rPr>
          </a:br>
          <a:endParaRPr lang="ru-RU" sz="1000" dirty="0"/>
        </a:p>
      </dgm:t>
    </dgm:pt>
    <dgm:pt modelId="{E390F3B9-A533-4C53-8AC4-1AFD7B44D850}" type="parTrans" cxnId="{FBCABD08-237B-41A9-AA69-3FC04DCB98EF}">
      <dgm:prSet/>
      <dgm:spPr/>
      <dgm:t>
        <a:bodyPr/>
        <a:lstStyle/>
        <a:p>
          <a:endParaRPr lang="ru-RU"/>
        </a:p>
      </dgm:t>
    </dgm:pt>
    <dgm:pt modelId="{F4F428A3-8878-480C-90EB-FB96028E1093}" type="sibTrans" cxnId="{FBCABD08-237B-41A9-AA69-3FC04DCB98EF}">
      <dgm:prSet/>
      <dgm:spPr/>
      <dgm:t>
        <a:bodyPr/>
        <a:lstStyle/>
        <a:p>
          <a:endParaRPr lang="ru-RU"/>
        </a:p>
      </dgm:t>
    </dgm:pt>
    <dgm:pt modelId="{C9536530-64E2-4F66-B8BC-68750A331812}" type="pres">
      <dgm:prSet presAssocID="{2F481A9E-4BA5-471E-98AF-C7A96918C60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74C7C3-8081-405B-B7B0-36C78124C061}" type="pres">
      <dgm:prSet presAssocID="{2F481A9E-4BA5-471E-98AF-C7A96918C606}" presName="dummyMaxCanvas" presStyleCnt="0">
        <dgm:presLayoutVars/>
      </dgm:prSet>
      <dgm:spPr/>
    </dgm:pt>
    <dgm:pt modelId="{F92107AA-D069-40A1-82BB-E9A8D31EC899}" type="pres">
      <dgm:prSet presAssocID="{2F481A9E-4BA5-471E-98AF-C7A96918C606}" presName="FiveNodes_1" presStyleLbl="node1" presStyleIdx="0" presStyleCnt="5" custScaleY="1130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982E6-AF0D-4901-B409-D8FE0B2C15ED}" type="pres">
      <dgm:prSet presAssocID="{2F481A9E-4BA5-471E-98AF-C7A96918C60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7422A-E63C-4185-B67F-70B0055F3517}" type="pres">
      <dgm:prSet presAssocID="{2F481A9E-4BA5-471E-98AF-C7A96918C606}" presName="FiveNodes_3" presStyleLbl="node1" presStyleIdx="2" presStyleCnt="5" custScaleY="111111" custLinFactNeighborX="-514" custLinFactNeighborY="-3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019C1-43C5-463F-AF40-4C7B292624B1}" type="pres">
      <dgm:prSet presAssocID="{2F481A9E-4BA5-471E-98AF-C7A96918C606}" presName="FiveNodes_4" presStyleLbl="node1" presStyleIdx="3" presStyleCnt="5" custScaleY="108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0721A-E85F-492C-B2A4-F51267312550}" type="pres">
      <dgm:prSet presAssocID="{2F481A9E-4BA5-471E-98AF-C7A96918C606}" presName="FiveNodes_5" presStyleLbl="node1" presStyleIdx="4" presStyleCnt="5" custLinFactNeighborX="-292" custLinFactNeighborY="11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E034B-2560-4A82-9745-ABE95C2445B7}" type="pres">
      <dgm:prSet presAssocID="{2F481A9E-4BA5-471E-98AF-C7A96918C60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311BC-C8DD-46EC-A5D8-A2129F360CBB}" type="pres">
      <dgm:prSet presAssocID="{2F481A9E-4BA5-471E-98AF-C7A96918C60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698CB3-B948-46CA-929D-878F2DB4CB24}" type="pres">
      <dgm:prSet presAssocID="{2F481A9E-4BA5-471E-98AF-C7A96918C60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0A490-2C6F-428F-9E0A-90D836186BDF}" type="pres">
      <dgm:prSet presAssocID="{2F481A9E-4BA5-471E-98AF-C7A96918C60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099BD-F2A1-4C84-A93B-3471D5471D60}" type="pres">
      <dgm:prSet presAssocID="{2F481A9E-4BA5-471E-98AF-C7A96918C60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EDA77-7363-4E57-B997-239512251BC3}" type="pres">
      <dgm:prSet presAssocID="{2F481A9E-4BA5-471E-98AF-C7A96918C60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37B60-5C1A-4F50-A2BF-38D5CFF581C2}" type="pres">
      <dgm:prSet presAssocID="{2F481A9E-4BA5-471E-98AF-C7A96918C60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F7A01-E88B-4058-8FC0-29ECDB7A105A}" type="pres">
      <dgm:prSet presAssocID="{2F481A9E-4BA5-471E-98AF-C7A96918C60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7FC65-C0FA-4AB8-8A93-7531FEFA55A2}" type="pres">
      <dgm:prSet presAssocID="{2F481A9E-4BA5-471E-98AF-C7A96918C60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1A7063-7189-4949-9BB9-BE6855F50BD1}" srcId="{2F481A9E-4BA5-471E-98AF-C7A96918C606}" destId="{20665322-11FD-4969-BA30-4C253937A5D1}" srcOrd="7" destOrd="0" parTransId="{037597DB-3712-44DC-A2E0-CA9BBEAE69F7}" sibTransId="{2301A768-4867-401C-A2E1-FD45D24BF1B1}"/>
    <dgm:cxn modelId="{3835294C-4FA1-4DF0-A14A-6B5087120DDC}" type="presOf" srcId="{8F7C90BC-D0FE-4225-9EDE-FBDA371E7D21}" destId="{BD7EDA77-7363-4E57-B997-239512251BC3}" srcOrd="1" destOrd="0" presId="urn:microsoft.com/office/officeart/2005/8/layout/vProcess5"/>
    <dgm:cxn modelId="{FBCABD08-237B-41A9-AA69-3FC04DCB98EF}" srcId="{2F481A9E-4BA5-471E-98AF-C7A96918C606}" destId="{582D04F8-F5F9-4ED1-BE87-A644E857DAFD}" srcOrd="4" destOrd="0" parTransId="{E390F3B9-A533-4C53-8AC4-1AFD7B44D850}" sibTransId="{F4F428A3-8878-480C-90EB-FB96028E1093}"/>
    <dgm:cxn modelId="{32C6397A-D28B-45F7-B4E9-4E0A48241D5E}" type="presOf" srcId="{12763B51-DD5D-4A38-B413-8C18046D3A14}" destId="{609019C1-43C5-463F-AF40-4C7B292624B1}" srcOrd="0" destOrd="0" presId="urn:microsoft.com/office/officeart/2005/8/layout/vProcess5"/>
    <dgm:cxn modelId="{B198286A-D74D-4D66-A4FA-B3FA9CD2798C}" srcId="{2F481A9E-4BA5-471E-98AF-C7A96918C606}" destId="{89DE838F-9E27-421B-9A89-8C4F07069621}" srcOrd="8" destOrd="0" parTransId="{DBE54001-A094-43F8-8EE8-C2C8FE2101CB}" sibTransId="{69B49F5D-1E3A-4428-8CD8-32CB91DC04C2}"/>
    <dgm:cxn modelId="{FE5D2E5C-BC59-4A65-A6C7-1B0293DBA451}" srcId="{2F481A9E-4BA5-471E-98AF-C7A96918C606}" destId="{E104657B-ABE7-4848-8095-359E65DDDA12}" srcOrd="5" destOrd="0" parTransId="{2A6097FD-0326-4337-B2CA-10B8757B8AB3}" sibTransId="{62033851-5597-4AE0-90B6-3F8FAEC88270}"/>
    <dgm:cxn modelId="{33E692F6-6438-409A-BB7A-2DFEE7F412D2}" srcId="{2F481A9E-4BA5-471E-98AF-C7A96918C606}" destId="{3915D9DC-0FC5-4FE7-AD00-3DA61DCA926D}" srcOrd="9" destOrd="0" parTransId="{692403E5-4D38-4EB1-A4C0-AE6B63C692EF}" sibTransId="{8D63351E-3299-4AB4-BA23-B3553B3F8955}"/>
    <dgm:cxn modelId="{24D172A9-DA06-4659-A3D5-203D7C1652E2}" type="presOf" srcId="{767D72F6-54DB-4329-8A22-256209262C68}" destId="{D02099BD-F2A1-4C84-A93B-3471D5471D60}" srcOrd="1" destOrd="0" presId="urn:microsoft.com/office/officeart/2005/8/layout/vProcess5"/>
    <dgm:cxn modelId="{B4ADC56B-CD15-43D6-B9C5-EA9BE63EDAF1}" srcId="{2F481A9E-4BA5-471E-98AF-C7A96918C606}" destId="{8F7C90BC-D0FE-4225-9EDE-FBDA371E7D21}" srcOrd="1" destOrd="0" parTransId="{17AC6A09-E12C-486B-8015-8229400CC0EC}" sibTransId="{475F39EA-CA81-4D8F-A3A7-49B4CE601E62}"/>
    <dgm:cxn modelId="{E4180460-7DFE-4482-A0D2-F818D8CAAA07}" type="presOf" srcId="{475F39EA-CA81-4D8F-A3A7-49B4CE601E62}" destId="{A64311BC-C8DD-46EC-A5D8-A2129F360CBB}" srcOrd="0" destOrd="0" presId="urn:microsoft.com/office/officeart/2005/8/layout/vProcess5"/>
    <dgm:cxn modelId="{9077E0BC-1D46-4249-BA90-895028E222D5}" srcId="{2F481A9E-4BA5-471E-98AF-C7A96918C606}" destId="{12763B51-DD5D-4A38-B413-8C18046D3A14}" srcOrd="3" destOrd="0" parTransId="{A91EA3E9-0AB7-4F45-8947-6B77B34E10BB}" sibTransId="{4B9EBDBF-9BE0-43BA-B5BE-54D6D66AF11F}"/>
    <dgm:cxn modelId="{2D47F696-65AB-42E9-B91B-A4AB1726F0CE}" type="presOf" srcId="{4B9EBDBF-9BE0-43BA-B5BE-54D6D66AF11F}" destId="{A6B0A490-2C6F-428F-9E0A-90D836186BDF}" srcOrd="0" destOrd="0" presId="urn:microsoft.com/office/officeart/2005/8/layout/vProcess5"/>
    <dgm:cxn modelId="{6CAAA2E5-2EA6-4E3C-B738-296883E31ACA}" type="presOf" srcId="{818BA144-62A7-4D61-B43B-262E3192690C}" destId="{51837B60-5C1A-4F50-A2BF-38D5CFF581C2}" srcOrd="1" destOrd="0" presId="urn:microsoft.com/office/officeart/2005/8/layout/vProcess5"/>
    <dgm:cxn modelId="{DC83C216-741A-49D6-98C3-F14E0A551686}" type="presOf" srcId="{8F7C90BC-D0FE-4225-9EDE-FBDA371E7D21}" destId="{1E7982E6-AF0D-4901-B409-D8FE0B2C15ED}" srcOrd="0" destOrd="0" presId="urn:microsoft.com/office/officeart/2005/8/layout/vProcess5"/>
    <dgm:cxn modelId="{FA602E59-3153-4161-B465-74B7BAC94D28}" type="presOf" srcId="{582D04F8-F5F9-4ED1-BE87-A644E857DAFD}" destId="{D5F7FC65-C0FA-4AB8-8A93-7531FEFA55A2}" srcOrd="1" destOrd="0" presId="urn:microsoft.com/office/officeart/2005/8/layout/vProcess5"/>
    <dgm:cxn modelId="{877C29EF-333B-4E39-A76C-E1BF292C9405}" type="presOf" srcId="{582D04F8-F5F9-4ED1-BE87-A644E857DAFD}" destId="{0060721A-E85F-492C-B2A4-F51267312550}" srcOrd="0" destOrd="0" presId="urn:microsoft.com/office/officeart/2005/8/layout/vProcess5"/>
    <dgm:cxn modelId="{2F962091-4097-4AF5-A2E9-A916D8FDE026}" type="presOf" srcId="{818BA144-62A7-4D61-B43B-262E3192690C}" destId="{03A7422A-E63C-4185-B67F-70B0055F3517}" srcOrd="0" destOrd="0" presId="urn:microsoft.com/office/officeart/2005/8/layout/vProcess5"/>
    <dgm:cxn modelId="{A324D0A2-9625-4516-A76D-4D521735FCDA}" srcId="{2F481A9E-4BA5-471E-98AF-C7A96918C606}" destId="{818BA144-62A7-4D61-B43B-262E3192690C}" srcOrd="2" destOrd="0" parTransId="{6B0FDD6F-483F-4369-B055-69ED12F18D65}" sibTransId="{BC197507-018A-4A7C-B6E6-7ECAA86CEDE5}"/>
    <dgm:cxn modelId="{96812195-C533-46EA-88B4-B726F93BE83C}" type="presOf" srcId="{7CC46EBB-33CE-44F7-9612-B0AE85D845DD}" destId="{3BEE034B-2560-4A82-9745-ABE95C2445B7}" srcOrd="0" destOrd="0" presId="urn:microsoft.com/office/officeart/2005/8/layout/vProcess5"/>
    <dgm:cxn modelId="{8B331AA5-2311-4585-B2E7-F0738FA9C0A5}" type="presOf" srcId="{2F481A9E-4BA5-471E-98AF-C7A96918C606}" destId="{C9536530-64E2-4F66-B8BC-68750A331812}" srcOrd="0" destOrd="0" presId="urn:microsoft.com/office/officeart/2005/8/layout/vProcess5"/>
    <dgm:cxn modelId="{D28F6D1A-20C8-428E-A663-C2FEC4CF651D}" type="presOf" srcId="{BC197507-018A-4A7C-B6E6-7ECAA86CEDE5}" destId="{FD698CB3-B948-46CA-929D-878F2DB4CB24}" srcOrd="0" destOrd="0" presId="urn:microsoft.com/office/officeart/2005/8/layout/vProcess5"/>
    <dgm:cxn modelId="{CB226785-9A1B-4D4A-A962-298DE4FE136A}" type="presOf" srcId="{767D72F6-54DB-4329-8A22-256209262C68}" destId="{F92107AA-D069-40A1-82BB-E9A8D31EC899}" srcOrd="0" destOrd="0" presId="urn:microsoft.com/office/officeart/2005/8/layout/vProcess5"/>
    <dgm:cxn modelId="{46CBD51F-322E-4EE6-B695-82A2E71E1522}" type="presOf" srcId="{12763B51-DD5D-4A38-B413-8C18046D3A14}" destId="{DA4F7A01-E88B-4058-8FC0-29ECDB7A105A}" srcOrd="1" destOrd="0" presId="urn:microsoft.com/office/officeart/2005/8/layout/vProcess5"/>
    <dgm:cxn modelId="{BF394180-DE98-4E61-8935-B7051F22B2C1}" srcId="{2F481A9E-4BA5-471E-98AF-C7A96918C606}" destId="{767D72F6-54DB-4329-8A22-256209262C68}" srcOrd="0" destOrd="0" parTransId="{E345D09E-8874-48D8-B8C1-796ECD98F031}" sibTransId="{7CC46EBB-33CE-44F7-9612-B0AE85D845DD}"/>
    <dgm:cxn modelId="{9EDEE920-9A31-472A-9FEC-96504D4C3F7A}" srcId="{2F481A9E-4BA5-471E-98AF-C7A96918C606}" destId="{629AD1B2-5A38-4B50-8D42-2247374822C9}" srcOrd="6" destOrd="0" parTransId="{1CEB43F2-2C14-45C7-B3AA-BCF79CB71317}" sibTransId="{B329F865-376C-4E30-9603-DA6C413C0CA1}"/>
    <dgm:cxn modelId="{D9AC4C6F-4F25-478A-BD0F-FE55E077F0E5}" type="presParOf" srcId="{C9536530-64E2-4F66-B8BC-68750A331812}" destId="{E274C7C3-8081-405B-B7B0-36C78124C061}" srcOrd="0" destOrd="0" presId="urn:microsoft.com/office/officeart/2005/8/layout/vProcess5"/>
    <dgm:cxn modelId="{BD193890-DFF0-4EFA-B555-53EF53C6A57D}" type="presParOf" srcId="{C9536530-64E2-4F66-B8BC-68750A331812}" destId="{F92107AA-D069-40A1-82BB-E9A8D31EC899}" srcOrd="1" destOrd="0" presId="urn:microsoft.com/office/officeart/2005/8/layout/vProcess5"/>
    <dgm:cxn modelId="{9A3377FD-18E9-42BF-886D-301D461DD94F}" type="presParOf" srcId="{C9536530-64E2-4F66-B8BC-68750A331812}" destId="{1E7982E6-AF0D-4901-B409-D8FE0B2C15ED}" srcOrd="2" destOrd="0" presId="urn:microsoft.com/office/officeart/2005/8/layout/vProcess5"/>
    <dgm:cxn modelId="{351FD904-1596-485B-AD0C-EC496F5E09DB}" type="presParOf" srcId="{C9536530-64E2-4F66-B8BC-68750A331812}" destId="{03A7422A-E63C-4185-B67F-70B0055F3517}" srcOrd="3" destOrd="0" presId="urn:microsoft.com/office/officeart/2005/8/layout/vProcess5"/>
    <dgm:cxn modelId="{DD3680E9-FE44-4918-869A-E87A52E74DC8}" type="presParOf" srcId="{C9536530-64E2-4F66-B8BC-68750A331812}" destId="{609019C1-43C5-463F-AF40-4C7B292624B1}" srcOrd="4" destOrd="0" presId="urn:microsoft.com/office/officeart/2005/8/layout/vProcess5"/>
    <dgm:cxn modelId="{6D2E9593-203F-40E4-942C-AF59BD9317EA}" type="presParOf" srcId="{C9536530-64E2-4F66-B8BC-68750A331812}" destId="{0060721A-E85F-492C-B2A4-F51267312550}" srcOrd="5" destOrd="0" presId="urn:microsoft.com/office/officeart/2005/8/layout/vProcess5"/>
    <dgm:cxn modelId="{899065A4-00AC-46A1-A1F9-1D6DD311C7A6}" type="presParOf" srcId="{C9536530-64E2-4F66-B8BC-68750A331812}" destId="{3BEE034B-2560-4A82-9745-ABE95C2445B7}" srcOrd="6" destOrd="0" presId="urn:microsoft.com/office/officeart/2005/8/layout/vProcess5"/>
    <dgm:cxn modelId="{B9DBBA6A-F2FC-4C22-A3C5-462131274F3D}" type="presParOf" srcId="{C9536530-64E2-4F66-B8BC-68750A331812}" destId="{A64311BC-C8DD-46EC-A5D8-A2129F360CBB}" srcOrd="7" destOrd="0" presId="urn:microsoft.com/office/officeart/2005/8/layout/vProcess5"/>
    <dgm:cxn modelId="{F60F03D7-A493-425A-9421-4C9C3C95BB02}" type="presParOf" srcId="{C9536530-64E2-4F66-B8BC-68750A331812}" destId="{FD698CB3-B948-46CA-929D-878F2DB4CB24}" srcOrd="8" destOrd="0" presId="urn:microsoft.com/office/officeart/2005/8/layout/vProcess5"/>
    <dgm:cxn modelId="{49DE82E8-16B0-497E-BC9F-5AA66C027C03}" type="presParOf" srcId="{C9536530-64E2-4F66-B8BC-68750A331812}" destId="{A6B0A490-2C6F-428F-9E0A-90D836186BDF}" srcOrd="9" destOrd="0" presId="urn:microsoft.com/office/officeart/2005/8/layout/vProcess5"/>
    <dgm:cxn modelId="{A789DCE2-1687-4981-90E0-D0C822A4B751}" type="presParOf" srcId="{C9536530-64E2-4F66-B8BC-68750A331812}" destId="{D02099BD-F2A1-4C84-A93B-3471D5471D60}" srcOrd="10" destOrd="0" presId="urn:microsoft.com/office/officeart/2005/8/layout/vProcess5"/>
    <dgm:cxn modelId="{06C7CD32-76DD-4E6F-8D92-5422F8653441}" type="presParOf" srcId="{C9536530-64E2-4F66-B8BC-68750A331812}" destId="{BD7EDA77-7363-4E57-B997-239512251BC3}" srcOrd="11" destOrd="0" presId="urn:microsoft.com/office/officeart/2005/8/layout/vProcess5"/>
    <dgm:cxn modelId="{FACE961C-259E-4360-AF3B-9D539AABA3F5}" type="presParOf" srcId="{C9536530-64E2-4F66-B8BC-68750A331812}" destId="{51837B60-5C1A-4F50-A2BF-38D5CFF581C2}" srcOrd="12" destOrd="0" presId="urn:microsoft.com/office/officeart/2005/8/layout/vProcess5"/>
    <dgm:cxn modelId="{9ADCA8CD-7A85-4387-A9FA-2018BF7F5E33}" type="presParOf" srcId="{C9536530-64E2-4F66-B8BC-68750A331812}" destId="{DA4F7A01-E88B-4058-8FC0-29ECDB7A105A}" srcOrd="13" destOrd="0" presId="urn:microsoft.com/office/officeart/2005/8/layout/vProcess5"/>
    <dgm:cxn modelId="{30039271-C9D1-446E-AEA2-847D3C37ED7C}" type="presParOf" srcId="{C9536530-64E2-4F66-B8BC-68750A331812}" destId="{D5F7FC65-C0FA-4AB8-8A93-7531FEFA55A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98EA6-10B9-49D5-89F1-AE7570C565E3}">
      <dsp:nvSpPr>
        <dsp:cNvPr id="0" name=""/>
        <dsp:cNvSpPr/>
      </dsp:nvSpPr>
      <dsp:spPr>
        <a:xfrm>
          <a:off x="648076" y="504053"/>
          <a:ext cx="5948998" cy="1493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Личное дело работника формируется на каждого работника, с которым заключен трудовой договор в отдельности. Формирование личного дела можно разделить на условных два этапа:</a:t>
          </a:r>
          <a:r>
            <a:rPr lang="ru-RU" sz="1200" kern="1200" dirty="0" smtClean="0"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200" kern="1200" dirty="0" smtClean="0">
              <a:latin typeface="Times New Roman" pitchFamily="18" charset="0"/>
              <a:ea typeface="Times New Roman"/>
              <a:cs typeface="Times New Roman" pitchFamily="18" charset="0"/>
            </a:rPr>
          </a:br>
          <a:endParaRPr lang="ru-RU" sz="1200" kern="1200" dirty="0"/>
        </a:p>
      </dsp:txBody>
      <dsp:txXfrm>
        <a:off x="691816" y="547793"/>
        <a:ext cx="5861518" cy="1405900"/>
      </dsp:txXfrm>
    </dsp:sp>
    <dsp:sp modelId="{FFD6EF64-2BEF-4564-9EF8-2A1C9D76ACD0}">
      <dsp:nvSpPr>
        <dsp:cNvPr id="0" name=""/>
        <dsp:cNvSpPr/>
      </dsp:nvSpPr>
      <dsp:spPr>
        <a:xfrm rot="3326590">
          <a:off x="4206170" y="2707942"/>
          <a:ext cx="1164541" cy="47108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4347497" y="2802160"/>
        <a:ext cx="881887" cy="282653"/>
      </dsp:txXfrm>
    </dsp:sp>
    <dsp:sp modelId="{4C962230-CF20-4746-B163-D668AF6F6CF2}">
      <dsp:nvSpPr>
        <dsp:cNvPr id="0" name=""/>
        <dsp:cNvSpPr/>
      </dsp:nvSpPr>
      <dsp:spPr>
        <a:xfrm>
          <a:off x="4398019" y="3889540"/>
          <a:ext cx="3011042" cy="1345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ea typeface="Times New Roman"/>
              <a:cs typeface="Times New Roman" pitchFamily="18" charset="0"/>
            </a:rPr>
            <a:t>2. </a:t>
          </a:r>
          <a:r>
            <a:rPr lang="ru-RU" sz="18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В течение всего срока работы сотрудника в данной </a:t>
          </a:r>
          <a:r>
            <a:rPr lang="kk-KZ" sz="18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организац</a:t>
          </a:r>
          <a:r>
            <a:rPr lang="ru-RU" sz="18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ии.</a:t>
          </a:r>
          <a:r>
            <a:rPr lang="ru-RU" sz="2000" kern="1200" dirty="0" smtClean="0">
              <a:ea typeface="Times New Roman"/>
              <a:cs typeface="Times New Roman"/>
            </a:rPr>
            <a:t/>
          </a:r>
          <a:br>
            <a:rPr lang="ru-RU" sz="2000" kern="1200" dirty="0" smtClean="0">
              <a:ea typeface="Times New Roman"/>
              <a:cs typeface="Times New Roman"/>
            </a:rPr>
          </a:br>
          <a:endParaRPr lang="ru-RU" sz="2000" kern="1200" dirty="0"/>
        </a:p>
      </dsp:txBody>
      <dsp:txXfrm>
        <a:off x="4437441" y="3928962"/>
        <a:ext cx="2932198" cy="1267125"/>
      </dsp:txXfrm>
    </dsp:sp>
    <dsp:sp modelId="{043AF060-B4A0-4616-9640-E641F735613A}">
      <dsp:nvSpPr>
        <dsp:cNvPr id="0" name=""/>
        <dsp:cNvSpPr/>
      </dsp:nvSpPr>
      <dsp:spPr>
        <a:xfrm rot="10800000">
          <a:off x="3087911" y="4326980"/>
          <a:ext cx="1164541" cy="47108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10800000">
        <a:off x="3229238" y="4421198"/>
        <a:ext cx="881887" cy="282653"/>
      </dsp:txXfrm>
    </dsp:sp>
    <dsp:sp modelId="{7B6B66BA-A79A-42AF-9FE0-2814A2C1FE6E}">
      <dsp:nvSpPr>
        <dsp:cNvPr id="0" name=""/>
        <dsp:cNvSpPr/>
      </dsp:nvSpPr>
      <dsp:spPr>
        <a:xfrm>
          <a:off x="-28750" y="3889540"/>
          <a:ext cx="2971094" cy="1345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ea typeface="Times New Roman"/>
              <a:cs typeface="Times New Roman" pitchFamily="18" charset="0"/>
            </a:rPr>
            <a:t>1. </a:t>
          </a:r>
          <a:r>
            <a:rPr lang="ru-RU" sz="1800" b="1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>В процессе приема на работу нового сотрудника после подписания с ним трудового договора;</a:t>
          </a:r>
          <a:r>
            <a:rPr lang="ru-RU" sz="17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700" kern="1200" dirty="0" smtClean="0">
              <a:effectLst/>
              <a:latin typeface="Times New Roman" pitchFamily="18" charset="0"/>
              <a:ea typeface="Times New Roman"/>
              <a:cs typeface="Times New Roman" pitchFamily="18" charset="0"/>
            </a:rPr>
          </a:br>
          <a:endParaRPr lang="ru-RU" sz="1700" kern="1200" dirty="0"/>
        </a:p>
      </dsp:txBody>
      <dsp:txXfrm>
        <a:off x="10672" y="3928962"/>
        <a:ext cx="2892250" cy="1267125"/>
      </dsp:txXfrm>
    </dsp:sp>
    <dsp:sp modelId="{1AF4F4DD-B3F3-4A12-BEDF-DBB32742AEF1}">
      <dsp:nvSpPr>
        <dsp:cNvPr id="0" name=""/>
        <dsp:cNvSpPr/>
      </dsp:nvSpPr>
      <dsp:spPr>
        <a:xfrm rot="18190990">
          <a:off x="1933315" y="2707942"/>
          <a:ext cx="1164541" cy="47108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2074642" y="2802160"/>
        <a:ext cx="881887" cy="282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E8989-5278-431E-8DA6-F4F13D11668B}">
      <dsp:nvSpPr>
        <dsp:cNvPr id="0" name=""/>
        <dsp:cNvSpPr/>
      </dsp:nvSpPr>
      <dsp:spPr>
        <a:xfrm rot="5400000">
          <a:off x="-135502" y="139002"/>
          <a:ext cx="903348" cy="6323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/>
            <a:t>1</a:t>
          </a:r>
          <a:endParaRPr lang="ru-RU" sz="900" kern="1200" dirty="0"/>
        </a:p>
      </dsp:txBody>
      <dsp:txXfrm rot="-5400000">
        <a:off x="1" y="319672"/>
        <a:ext cx="632343" cy="271005"/>
      </dsp:txXfrm>
    </dsp:sp>
    <dsp:sp modelId="{F62E49CA-1C29-4725-9A45-C2A30B73CDB0}">
      <dsp:nvSpPr>
        <dsp:cNvPr id="0" name=""/>
        <dsp:cNvSpPr/>
      </dsp:nvSpPr>
      <dsp:spPr>
        <a:xfrm rot="5400000">
          <a:off x="4379067" y="-3743223"/>
          <a:ext cx="587176" cy="8080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удостоверение личности или паспорт (свидетельство о рождении для лиц, не достигших шестнадцатилетнего возраста). </a:t>
          </a:r>
          <a:r>
            <a:rPr lang="ru-RU" sz="1100" kern="1200" dirty="0" err="1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Оралманы</a:t>
          </a:r>
          <a:r>
            <a:rPr lang="ru-RU" sz="11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 представляют удостоверение </a:t>
          </a:r>
          <a:r>
            <a:rPr lang="ru-RU" sz="1100" kern="1200" dirty="0" err="1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оралмана</a:t>
          </a:r>
          <a:r>
            <a:rPr lang="ru-RU" sz="11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, выданное местными исполнительными органами;</a:t>
          </a:r>
          <a:r>
            <a:rPr lang="ru-RU" sz="1100" kern="1200" dirty="0" smtClean="0">
              <a:ea typeface="Times New Roman"/>
              <a:cs typeface="Times New Roman"/>
            </a:rPr>
            <a:t/>
          </a:r>
          <a:br>
            <a:rPr lang="ru-RU" sz="1100" kern="1200" dirty="0" smtClean="0">
              <a:ea typeface="Times New Roman"/>
              <a:cs typeface="Times New Roman"/>
            </a:rPr>
          </a:br>
          <a:endParaRPr lang="ru-RU" sz="1100" kern="1200" dirty="0"/>
        </a:p>
      </dsp:txBody>
      <dsp:txXfrm rot="-5400000">
        <a:off x="632343" y="32165"/>
        <a:ext cx="8051960" cy="529848"/>
      </dsp:txXfrm>
    </dsp:sp>
    <dsp:sp modelId="{B7A9FA80-2B58-4724-8008-3984871011D1}">
      <dsp:nvSpPr>
        <dsp:cNvPr id="0" name=""/>
        <dsp:cNvSpPr/>
      </dsp:nvSpPr>
      <dsp:spPr>
        <a:xfrm rot="5400000">
          <a:off x="-135502" y="959385"/>
          <a:ext cx="903348" cy="6323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/>
            <a:t>2</a:t>
          </a:r>
          <a:endParaRPr lang="ru-RU" sz="900" kern="1200" dirty="0"/>
        </a:p>
      </dsp:txBody>
      <dsp:txXfrm rot="-5400000">
        <a:off x="1" y="1140055"/>
        <a:ext cx="632343" cy="271005"/>
      </dsp:txXfrm>
    </dsp:sp>
    <dsp:sp modelId="{8960E533-E453-4C97-B8A3-DD84E056C1B8}">
      <dsp:nvSpPr>
        <dsp:cNvPr id="0" name=""/>
        <dsp:cNvSpPr/>
      </dsp:nvSpPr>
      <dsp:spPr>
        <a:xfrm rot="5400000">
          <a:off x="4379067" y="-2922840"/>
          <a:ext cx="587176" cy="8080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вид на жительство или удостоверение лица без гражданства (для иностранцев и лиц без гражданства, постоянно проживающих на территории Республики Казахстан) либо удостоверение беженца;</a:t>
          </a:r>
          <a:r>
            <a:rPr lang="ru-RU" sz="1100" kern="1200" dirty="0" smtClean="0">
              <a:ea typeface="Times New Roman"/>
              <a:cs typeface="Times New Roman"/>
            </a:rPr>
            <a:t/>
          </a:r>
          <a:br>
            <a:rPr lang="ru-RU" sz="1100" kern="1200" dirty="0" smtClean="0">
              <a:ea typeface="Times New Roman"/>
              <a:cs typeface="Times New Roman"/>
            </a:rPr>
          </a:br>
          <a:endParaRPr lang="ru-RU" sz="1100" kern="1200" dirty="0"/>
        </a:p>
      </dsp:txBody>
      <dsp:txXfrm rot="-5400000">
        <a:off x="632343" y="852548"/>
        <a:ext cx="8051960" cy="529848"/>
      </dsp:txXfrm>
    </dsp:sp>
    <dsp:sp modelId="{2B05655B-5B0C-4E9A-9650-22E890FA7B86}">
      <dsp:nvSpPr>
        <dsp:cNvPr id="0" name=""/>
        <dsp:cNvSpPr/>
      </dsp:nvSpPr>
      <dsp:spPr>
        <a:xfrm rot="5400000">
          <a:off x="-135502" y="1779768"/>
          <a:ext cx="903348" cy="6323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/>
            <a:t>3</a:t>
          </a:r>
          <a:endParaRPr lang="ru-RU" sz="900" kern="1200" dirty="0"/>
        </a:p>
      </dsp:txBody>
      <dsp:txXfrm rot="-5400000">
        <a:off x="1" y="1960438"/>
        <a:ext cx="632343" cy="271005"/>
      </dsp:txXfrm>
    </dsp:sp>
    <dsp:sp modelId="{E13CFAFE-79D7-4750-9A8B-682ACE731BA6}">
      <dsp:nvSpPr>
        <dsp:cNvPr id="0" name=""/>
        <dsp:cNvSpPr/>
      </dsp:nvSpPr>
      <dsp:spPr>
        <a:xfrm rot="5400000">
          <a:off x="4379067" y="-2102457"/>
          <a:ext cx="587176" cy="8080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1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документ об образовании, квалификации, наличии специальных знаний или профессиональной подготовки при заключении трудового договора на работу, требующую соответствующих знаний, умений и навыков;</a:t>
          </a:r>
          <a:endParaRPr lang="ru-RU" sz="1100" kern="1200" dirty="0" smtClean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</dsp:txBody>
      <dsp:txXfrm rot="-5400000">
        <a:off x="632343" y="1672931"/>
        <a:ext cx="8051960" cy="529848"/>
      </dsp:txXfrm>
    </dsp:sp>
    <dsp:sp modelId="{1EE5001D-82C6-4073-8A30-573696C4B668}">
      <dsp:nvSpPr>
        <dsp:cNvPr id="0" name=""/>
        <dsp:cNvSpPr/>
      </dsp:nvSpPr>
      <dsp:spPr>
        <a:xfrm rot="5400000">
          <a:off x="-135502" y="2600152"/>
          <a:ext cx="903348" cy="6323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/>
            <a:t>4</a:t>
          </a:r>
          <a:endParaRPr lang="ru-RU" sz="900" kern="1200" dirty="0"/>
        </a:p>
      </dsp:txBody>
      <dsp:txXfrm rot="-5400000">
        <a:off x="1" y="2780822"/>
        <a:ext cx="632343" cy="271005"/>
      </dsp:txXfrm>
    </dsp:sp>
    <dsp:sp modelId="{94B4291F-9851-45C3-BABA-BEFD6C6698E1}">
      <dsp:nvSpPr>
        <dsp:cNvPr id="0" name=""/>
        <dsp:cNvSpPr/>
      </dsp:nvSpPr>
      <dsp:spPr>
        <a:xfrm rot="5400000">
          <a:off x="4379067" y="-1282074"/>
          <a:ext cx="587176" cy="8080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1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документ, подтверждающий трудовую деятельность (для лиц, имеющих трудовой стаж);</a:t>
          </a:r>
          <a:r>
            <a:rPr lang="ru-RU" sz="1100" kern="1200" dirty="0" smtClean="0">
              <a:ea typeface="Times New Roman"/>
              <a:cs typeface="Times New Roman"/>
            </a:rPr>
            <a:t/>
          </a:r>
          <a:br>
            <a:rPr lang="ru-RU" sz="1100" kern="1200" dirty="0" smtClean="0">
              <a:ea typeface="Times New Roman"/>
              <a:cs typeface="Times New Roman"/>
            </a:rPr>
          </a:br>
          <a:endParaRPr lang="ru-RU" sz="1100" kern="1200" dirty="0" smtClean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</dsp:txBody>
      <dsp:txXfrm rot="-5400000">
        <a:off x="632343" y="2493314"/>
        <a:ext cx="8051960" cy="529848"/>
      </dsp:txXfrm>
    </dsp:sp>
    <dsp:sp modelId="{C483B48F-0CF8-44FE-B923-EE1EDD150BDB}">
      <dsp:nvSpPr>
        <dsp:cNvPr id="0" name=""/>
        <dsp:cNvSpPr/>
      </dsp:nvSpPr>
      <dsp:spPr>
        <a:xfrm rot="5400000">
          <a:off x="-135502" y="3420535"/>
          <a:ext cx="903348" cy="6323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ea typeface="Times New Roman"/>
              <a:cs typeface="Times New Roman"/>
            </a:rPr>
            <a:t/>
          </a:r>
          <a:br>
            <a:rPr lang="ru-RU" sz="900" kern="1200" dirty="0" smtClean="0">
              <a:ea typeface="Times New Roman"/>
              <a:cs typeface="Times New Roman"/>
            </a:rPr>
          </a:br>
          <a:r>
            <a:rPr lang="ru-RU" sz="900" kern="1200" dirty="0" smtClean="0">
              <a:ea typeface="Times New Roman"/>
              <a:cs typeface="Times New Roman"/>
            </a:rPr>
            <a:t>5</a:t>
          </a:r>
          <a:endParaRPr lang="ru-RU" sz="900" kern="1200" dirty="0"/>
        </a:p>
      </dsp:txBody>
      <dsp:txXfrm rot="-5400000">
        <a:off x="1" y="3601205"/>
        <a:ext cx="632343" cy="271005"/>
      </dsp:txXfrm>
    </dsp:sp>
    <dsp:sp modelId="{B5B4E475-47B1-4B70-A6B9-B2AFE02468A4}">
      <dsp:nvSpPr>
        <dsp:cNvPr id="0" name=""/>
        <dsp:cNvSpPr/>
      </dsp:nvSpPr>
      <dsp:spPr>
        <a:xfrm rot="5400000">
          <a:off x="4379067" y="-461690"/>
          <a:ext cx="587176" cy="8080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документ о прохождении предварительного медицинского освидетельствования (для лиц, обязанных проходить такое освидетельствование в соответствии с Трудовым кодексом РК и законодательством РК);</a:t>
          </a:r>
          <a:r>
            <a:rPr lang="ru-RU" sz="1100" kern="1200" dirty="0" smtClean="0">
              <a:ea typeface="Times New Roman"/>
              <a:cs typeface="Times New Roman"/>
            </a:rPr>
            <a:t/>
          </a:r>
          <a:br>
            <a:rPr lang="ru-RU" sz="1100" kern="1200" dirty="0" smtClean="0">
              <a:ea typeface="Times New Roman"/>
              <a:cs typeface="Times New Roman"/>
            </a:rPr>
          </a:br>
          <a:endParaRPr lang="ru-RU" sz="1100" kern="1200" dirty="0"/>
        </a:p>
      </dsp:txBody>
      <dsp:txXfrm rot="-5400000">
        <a:off x="632343" y="3313698"/>
        <a:ext cx="8051960" cy="529848"/>
      </dsp:txXfrm>
    </dsp:sp>
    <dsp:sp modelId="{D7455B1A-5A96-447F-BEA4-9CC380DF749A}">
      <dsp:nvSpPr>
        <dsp:cNvPr id="0" name=""/>
        <dsp:cNvSpPr/>
      </dsp:nvSpPr>
      <dsp:spPr>
        <a:xfrm rot="5400000">
          <a:off x="-135502" y="4240918"/>
          <a:ext cx="903348" cy="6323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/>
            <a:t>6</a:t>
          </a:r>
          <a:endParaRPr lang="ru-RU" sz="900" kern="1200" dirty="0"/>
        </a:p>
      </dsp:txBody>
      <dsp:txXfrm rot="-5400000">
        <a:off x="1" y="4421588"/>
        <a:ext cx="632343" cy="271005"/>
      </dsp:txXfrm>
    </dsp:sp>
    <dsp:sp modelId="{E8B68FB0-CB28-4229-BC06-42CB88D5A272}">
      <dsp:nvSpPr>
        <dsp:cNvPr id="0" name=""/>
        <dsp:cNvSpPr/>
      </dsp:nvSpPr>
      <dsp:spPr>
        <a:xfrm rot="5400000">
          <a:off x="4379067" y="358692"/>
          <a:ext cx="587176" cy="8080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9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справку о наличии либо отсутствии сведений о совершении уголовного правонарушения: убийства, умышленного причинения вреда здоровью, против здоровья населения и нравственности, половой неприкосновенности, экстремистских или террористических преступлений, торговли людьми при заключении трудового договора с сфере образования, воспитания, организации отдыха и оздоровления, физической культуры и спорта, медицинского обеспечения, оказания социальных услуг, культуры и искусства с участием несовершеннолетних. </a:t>
          </a:r>
          <a:endParaRPr lang="ru-RU" sz="900" kern="1200" dirty="0" smtClean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/>
        </a:p>
      </dsp:txBody>
      <dsp:txXfrm rot="-5400000">
        <a:off x="632343" y="4134080"/>
        <a:ext cx="8051960" cy="529848"/>
      </dsp:txXfrm>
    </dsp:sp>
    <dsp:sp modelId="{FCEA6E2F-CD47-40C3-B480-C0001C7F1E7D}">
      <dsp:nvSpPr>
        <dsp:cNvPr id="0" name=""/>
        <dsp:cNvSpPr/>
      </dsp:nvSpPr>
      <dsp:spPr>
        <a:xfrm rot="5400000">
          <a:off x="-135502" y="5061301"/>
          <a:ext cx="903348" cy="6323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/>
            <a:t>7</a:t>
          </a:r>
          <a:endParaRPr lang="ru-RU" sz="900" kern="1200" dirty="0"/>
        </a:p>
      </dsp:txBody>
      <dsp:txXfrm rot="-5400000">
        <a:off x="1" y="5241971"/>
        <a:ext cx="632343" cy="271005"/>
      </dsp:txXfrm>
    </dsp:sp>
    <dsp:sp modelId="{D06C9684-5E25-4346-984A-B798D1A10E33}">
      <dsp:nvSpPr>
        <dsp:cNvPr id="0" name=""/>
        <dsp:cNvSpPr/>
      </dsp:nvSpPr>
      <dsp:spPr>
        <a:xfrm rot="5400000">
          <a:off x="4379067" y="1179075"/>
          <a:ext cx="587176" cy="8080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справку о наличии либо отсутствии сведений о совершении коррупционного правонарушения при поступлении на гражданскую службу, на работу в государственные предприятия на праве хозяйственного ведения, национальные управляющие холдинги, национальные институты развития, национальные холдинги и национальные компании, а также их дочерние организации на должность, связанную с исполнением управленческих функций.</a:t>
          </a:r>
          <a:endParaRPr lang="ru-RU" sz="900" kern="1200" dirty="0"/>
        </a:p>
      </dsp:txBody>
      <dsp:txXfrm rot="-5400000">
        <a:off x="632343" y="4954463"/>
        <a:ext cx="8051960" cy="5298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2107AA-D069-40A1-82BB-E9A8D31EC899}">
      <dsp:nvSpPr>
        <dsp:cNvPr id="0" name=""/>
        <dsp:cNvSpPr/>
      </dsp:nvSpPr>
      <dsp:spPr>
        <a:xfrm>
          <a:off x="0" y="-37275"/>
          <a:ext cx="6819877" cy="128970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50" b="1" i="1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	Также в случае хранения с согласия работника подлинников документов у работодателя либо временного их оставления для выполнения установленных законодательством Республики Казахстан процедур работодатель выдает работнику письменное обязательство о возврате документов. Согласно положениям законодательства у сотрудника должна быть личная карточка. В том числе целесообразно копии приказов, заявлений, касающиеся данного работника хранить в личном деле работника.</a:t>
          </a:r>
          <a:r>
            <a:rPr lang="ru-RU" sz="1050" b="1" i="1" kern="1200" dirty="0" smtClean="0">
              <a:ea typeface="Times New Roman"/>
              <a:cs typeface="Times New Roman"/>
            </a:rPr>
            <a:t/>
          </a:r>
          <a:br>
            <a:rPr lang="ru-RU" sz="1050" b="1" i="1" kern="1200" dirty="0" smtClean="0">
              <a:ea typeface="Times New Roman"/>
              <a:cs typeface="Times New Roman"/>
            </a:rPr>
          </a:br>
          <a:r>
            <a:rPr lang="ru-RU" sz="1050" b="1" i="1" kern="1200" dirty="0" smtClean="0">
              <a:ea typeface="Times New Roman"/>
              <a:cs typeface="Times New Roman"/>
            </a:rPr>
            <a:t>	</a:t>
          </a:r>
          <a:r>
            <a:rPr lang="ru-RU" sz="1050" b="1" i="1" kern="1200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rPr>
            <a:t>Исходя, из вышесказанного в личном деле работника должны быть:</a:t>
          </a:r>
          <a:endParaRPr lang="ru-RU" sz="1050" b="1" i="1" kern="1200" dirty="0" smtClean="0"/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37774" y="499"/>
        <a:ext cx="5446889" cy="1214158"/>
      </dsp:txXfrm>
    </dsp:sp>
    <dsp:sp modelId="{1E7982E6-AF0D-4901-B409-D8FE0B2C15ED}">
      <dsp:nvSpPr>
        <dsp:cNvPr id="0" name=""/>
        <dsp:cNvSpPr/>
      </dsp:nvSpPr>
      <dsp:spPr>
        <a:xfrm>
          <a:off x="509276" y="1336299"/>
          <a:ext cx="6819877" cy="114060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u="sng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  <a:hlinkClick xmlns:r="http://schemas.openxmlformats.org/officeDocument/2006/relationships" r:id="rId1"/>
            </a:rPr>
            <a:t>1 внутренняя опись документов дела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;</a:t>
          </a: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>2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(при необходимости) копия </a:t>
          </a:r>
          <a:r>
            <a:rPr lang="ru-RU" sz="1000" u="sng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  <a:hlinkClick xmlns:r="http://schemas.openxmlformats.org/officeDocument/2006/relationships" r:id="rId2"/>
            </a:rPr>
            <a:t>Личной карточки (форма Т-2)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 (оригиналы Личных карточек на военнообязанных </a:t>
          </a:r>
          <a:r>
            <a:rPr lang="ru-RU" sz="1000" kern="120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и </a:t>
          </a:r>
          <a:r>
            <a:rPr lang="ru-RU" sz="1000" kern="120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призывников хранятся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в алфавитном порядке в отдельной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картотеке;</a:t>
          </a:r>
          <a:endParaRPr lang="ru-RU" sz="1000" kern="1200" dirty="0" smtClean="0">
            <a:solidFill>
              <a:schemeClr val="tx1"/>
            </a:solidFill>
          </a:endParaRPr>
        </a:p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3 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заявление о приеме на работу, переводе расторжении трудового договора;</a:t>
          </a:r>
          <a:endParaRPr lang="ru-RU" sz="700" kern="1200" dirty="0">
            <a:solidFill>
              <a:schemeClr val="tx1"/>
            </a:solidFill>
          </a:endParaRPr>
        </a:p>
      </dsp:txBody>
      <dsp:txXfrm>
        <a:off x="542683" y="1369706"/>
        <a:ext cx="5502392" cy="1073792"/>
      </dsp:txXfrm>
    </dsp:sp>
    <dsp:sp modelId="{03A7422A-E63C-4185-B67F-70B0055F3517}">
      <dsp:nvSpPr>
        <dsp:cNvPr id="0" name=""/>
        <dsp:cNvSpPr/>
      </dsp:nvSpPr>
      <dsp:spPr>
        <a:xfrm>
          <a:off x="983498" y="2534682"/>
          <a:ext cx="6819877" cy="126733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4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копия удостоверения личности или паспорта паспорт (свидетельство о рождении для лиц, не достигших шестнадцатилетнего возраста) или копия удостоверения </a:t>
          </a:r>
          <a:r>
            <a:rPr lang="ru-RU" sz="1000" kern="1200" dirty="0" err="1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оралмана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;</a:t>
          </a:r>
          <a: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</a:br>
          <a: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5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копии документов об образовании и профессиональной подготовке, о присуждении ученых степеней или присвоении ученого звания;</a:t>
          </a:r>
          <a: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/>
          </a:r>
          <a:b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</a:br>
          <a:r>
            <a:rPr lang="ru-RU" sz="1000" kern="12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rPr>
            <a:t>6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rPr>
            <a:t>копия трудового договора;</a:t>
          </a:r>
          <a:r>
            <a:rPr lang="ru-RU" sz="1000" kern="1200" dirty="0" smtClean="0">
              <a:ea typeface="Times New Roman"/>
              <a:cs typeface="Times New Roman"/>
            </a:rPr>
            <a:t/>
          </a:r>
          <a:br>
            <a:rPr lang="ru-RU" sz="1000" kern="1200" dirty="0" smtClean="0">
              <a:ea typeface="Times New Roman"/>
              <a:cs typeface="Times New Roman"/>
            </a:rPr>
          </a:br>
          <a:endParaRPr lang="ru-RU" sz="700" kern="1200" dirty="0"/>
        </a:p>
      </dsp:txBody>
      <dsp:txXfrm>
        <a:off x="1020617" y="2571801"/>
        <a:ext cx="5494968" cy="1193101"/>
      </dsp:txXfrm>
    </dsp:sp>
    <dsp:sp modelId="{609019C1-43C5-463F-AF40-4C7B292624B1}">
      <dsp:nvSpPr>
        <dsp:cNvPr id="0" name=""/>
        <dsp:cNvSpPr/>
      </dsp:nvSpPr>
      <dsp:spPr>
        <a:xfrm>
          <a:off x="1527829" y="3888432"/>
          <a:ext cx="6819877" cy="123243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>7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документы, подтверждающие трудовую деятельность;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>8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аттестационные листы, справки об итогах тестирования;</a:t>
          </a: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>9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письменное обязательство работодателя о возврате подлинников документов, в случае их хранения либо временного оставления с 10 согласия работника у работодателя для выполнения установленных законодательством процедур;</a:t>
          </a: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>11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выписки из приказов или копии приказов о приеме, перемещении, поощрении, прохождения обучения и т.п.;</a:t>
          </a:r>
          <a:endParaRPr lang="ru-RU" sz="1000" kern="1200" dirty="0" smtClean="0">
            <a:solidFill>
              <a:schemeClr val="tx1"/>
            </a:solidFill>
          </a:endParaRPr>
        </a:p>
        <a:p>
          <a:pPr lvl="0" algn="l">
            <a:spcBef>
              <a:spcPct val="0"/>
            </a:spcBef>
          </a:pPr>
          <a:endParaRPr lang="ru-RU" sz="800" kern="1200" dirty="0"/>
        </a:p>
      </dsp:txBody>
      <dsp:txXfrm>
        <a:off x="1563926" y="3924529"/>
        <a:ext cx="5497012" cy="1160242"/>
      </dsp:txXfrm>
    </dsp:sp>
    <dsp:sp modelId="{0060721A-E85F-492C-B2A4-F51267312550}">
      <dsp:nvSpPr>
        <dsp:cNvPr id="0" name=""/>
        <dsp:cNvSpPr/>
      </dsp:nvSpPr>
      <dsp:spPr>
        <a:xfrm>
          <a:off x="2017192" y="5233372"/>
          <a:ext cx="6819877" cy="114060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ea typeface="Times New Roman"/>
              <a:cs typeface="Times New Roman"/>
            </a:rPr>
            <a:t>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12 документ о прохождении предварительного медицинского освидетельствования (при необходимости);</a:t>
          </a: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/>
          </a:r>
          <a:b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</a:br>
          <a:r>
            <a:rPr lang="ru-RU" sz="1000" kern="1200" dirty="0" smtClean="0">
              <a:solidFill>
                <a:schemeClr val="tx1"/>
              </a:solidFill>
              <a:ea typeface="Times New Roman"/>
              <a:cs typeface="Times New Roman"/>
            </a:rPr>
            <a:t>13 </a:t>
          </a:r>
          <a:r>
            <a:rPr lang="ru-RU" sz="1000" kern="1200" dirty="0" smtClean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rPr>
            <a:t>справка о наличии либо отсутствии с сведений о совершении уголовного правонарушения: убийства, умышленного причинения вреда здоровью, против здоровья населения и нравственности, половой неприкосновенности, экстремистских или террористических преступлений, торговли людьми при заключении трудового договора с сфере образования, воспитания, организации отдыха и оздоровления, физической культуры и спорта, медицинского обеспечения, оказания социальных услуг, культуры и искусства с участием несовершеннолетних</a:t>
          </a:r>
          <a:r>
            <a:rPr lang="ru-RU" sz="1000" kern="1200" dirty="0" smtClean="0">
              <a:solidFill>
                <a:srgbClr val="333333"/>
              </a:solidFill>
              <a:effectLst/>
              <a:latin typeface="Times New Roman"/>
              <a:ea typeface="Times New Roman"/>
              <a:cs typeface="Times New Roman"/>
            </a:rPr>
            <a:t>.</a:t>
          </a:r>
          <a:r>
            <a:rPr lang="ru-RU" sz="1000" kern="1200" dirty="0" smtClean="0">
              <a:ea typeface="Times New Roman"/>
              <a:cs typeface="Times New Roman"/>
            </a:rPr>
            <a:t/>
          </a:r>
          <a:br>
            <a:rPr lang="ru-RU" sz="1000" kern="1200" dirty="0" smtClean="0">
              <a:ea typeface="Times New Roman"/>
              <a:cs typeface="Times New Roman"/>
            </a:rPr>
          </a:br>
          <a:endParaRPr lang="ru-RU" sz="1000" kern="1200" dirty="0"/>
        </a:p>
      </dsp:txBody>
      <dsp:txXfrm>
        <a:off x="2050599" y="5266779"/>
        <a:ext cx="5502392" cy="1073792"/>
      </dsp:txXfrm>
    </dsp:sp>
    <dsp:sp modelId="{3BEE034B-2560-4A82-9745-ABE95C2445B7}">
      <dsp:nvSpPr>
        <dsp:cNvPr id="0" name=""/>
        <dsp:cNvSpPr/>
      </dsp:nvSpPr>
      <dsp:spPr>
        <a:xfrm>
          <a:off x="6078483" y="870551"/>
          <a:ext cx="741394" cy="7413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6245297" y="870551"/>
        <a:ext cx="407766" cy="557899"/>
      </dsp:txXfrm>
    </dsp:sp>
    <dsp:sp modelId="{A64311BC-C8DD-46EC-A5D8-A2129F360CBB}">
      <dsp:nvSpPr>
        <dsp:cNvPr id="0" name=""/>
        <dsp:cNvSpPr/>
      </dsp:nvSpPr>
      <dsp:spPr>
        <a:xfrm>
          <a:off x="6587759" y="2169575"/>
          <a:ext cx="741394" cy="7413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6754573" y="2169575"/>
        <a:ext cx="407766" cy="557899"/>
      </dsp:txXfrm>
    </dsp:sp>
    <dsp:sp modelId="{FD698CB3-B948-46CA-929D-878F2DB4CB24}">
      <dsp:nvSpPr>
        <dsp:cNvPr id="0" name=""/>
        <dsp:cNvSpPr/>
      </dsp:nvSpPr>
      <dsp:spPr>
        <a:xfrm>
          <a:off x="7097036" y="3449590"/>
          <a:ext cx="741394" cy="7413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7263850" y="3449590"/>
        <a:ext cx="407766" cy="557899"/>
      </dsp:txXfrm>
    </dsp:sp>
    <dsp:sp modelId="{A6B0A490-2C6F-428F-9E0A-90D836186BDF}">
      <dsp:nvSpPr>
        <dsp:cNvPr id="0" name=""/>
        <dsp:cNvSpPr/>
      </dsp:nvSpPr>
      <dsp:spPr>
        <a:xfrm>
          <a:off x="7606313" y="4761287"/>
          <a:ext cx="741394" cy="7413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7773127" y="4761287"/>
        <a:ext cx="407766" cy="557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16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08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91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33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33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71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6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21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24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02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82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502E-A196-4988-BC3B-9A043B971B50}" type="datetimeFigureOut">
              <a:rPr lang="ru-RU" smtClean="0"/>
              <a:t>10.05.2018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E30D-3610-4E65-A941-108C7A3A981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22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adilet.zan.kz/rus/docs/K1500000414#z376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esktop\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99592" y="3687167"/>
            <a:ext cx="7772400" cy="1470025"/>
          </a:xfrm>
        </p:spPr>
        <p:txBody>
          <a:bodyPr>
            <a:normAutofit fontScale="90000"/>
          </a:bodyPr>
          <a:lstStyle/>
          <a:p>
            <a:pPr lvl="0" indent="44958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1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sz="1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ИНФОРМАЦИОННО-ИНСТРУКТИВНЫЙ ВЕСТНИК</a:t>
            </a:r>
            <a:b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1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помощь работнику кадровой службы организаций образования </a:t>
            </a:r>
            <a:r>
              <a:rPr lang="ru-RU" sz="19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19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9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Акмолинской </a:t>
            </a:r>
            <a:r>
              <a:rPr lang="ru-RU" sz="1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области</a:t>
            </a:r>
            <a:r>
              <a:rPr lang="ru-RU" sz="2900" dirty="0">
                <a:solidFill>
                  <a:prstClr val="black"/>
                </a:solidFill>
                <a:ea typeface="Times New Roman"/>
                <a:cs typeface="Times New Roman"/>
              </a:rPr>
              <a:t/>
            </a:r>
            <a:br>
              <a:rPr lang="ru-RU" sz="2900" dirty="0">
                <a:solidFill>
                  <a:prstClr val="black"/>
                </a:solidFill>
                <a:ea typeface="Times New Roman"/>
                <a:cs typeface="Times New Roman"/>
              </a:rPr>
            </a:b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1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2018 год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4000" dirty="0">
                <a:ea typeface="Times New Roman"/>
                <a:cs typeface="Times New Roman"/>
              </a:rPr>
              <a:t/>
            </a:r>
            <a:br>
              <a:rPr lang="ru-RU" sz="4000" dirty="0">
                <a:ea typeface="Times New Roman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82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К\Desktop\00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1" y="0"/>
            <a:ext cx="9141141" cy="6850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1475656" y="227687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16632"/>
            <a:ext cx="828092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Работникам кадровой службы необходимо руководствоваться следующими нормативно-правовыми актами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 </a:t>
            </a:r>
            <a:r>
              <a:rPr lang="ru-RU" spc="1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Кодекс Республики Казахстан от 23 ноября 2015 года № 414-V ЗРК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«Трудовой кодекс Республики Казахстан»</a:t>
            </a:r>
            <a:r>
              <a:rPr lang="ru-RU" spc="1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Приказ </a:t>
            </a:r>
            <a:r>
              <a:rPr lang="ru-RU" spc="1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Министра культуры и спорта Республики Казахстан от 22 декабря 2014 года № 144 «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 утверждении Типовых правил документирования и управления документацией в государственных и негосударственных организациях».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</a:t>
            </a:r>
            <a:r>
              <a:rPr lang="ru-RU" spc="1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Приказ и.о. Министра образования и науки Республики Казахстан от 23 октября 2007 года № 502 «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 утверждении формы документов строгой отчетности, используемых организациями образования в образовательной деятельности».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Приказ исполняющего обязанности Министра культуры и спорта Республики Казахстан от 29 сентября 2017 года № 263 «Перечень типовых документов, образующихся в деятельности государственных и негосударственных организаций, с указанием срока хранения».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 </a:t>
            </a:r>
            <a:r>
              <a:rPr lang="ru-RU" spc="1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Приказ Министра здравоохранения и социального развития Республики Казахстан от 30 ноября 2015 года № 929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«Об утверждении формы, Правил ведения и хранения трудовых книжек».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6. </a:t>
            </a:r>
            <a:r>
              <a:rPr lang="ru-RU" spc="1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Приказ Министра здравоохранения и социального развития Республики Казахстан от 25 декабря 2015 года № 1020 «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 утверждении Типового положения о службе безопасности и охраны труда в организации».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90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ПК\Desktop\sky_abstract-w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440160"/>
          </a:xfrm>
        </p:spPr>
        <p:txBody>
          <a:bodyPr>
            <a:normAutofit fontScale="90000"/>
          </a:bodyPr>
          <a:lstStyle/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ru-RU" b="1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ОСНОВНЫЕ МОМЕНТЫ ОФОРМЛЕНИЯ ЛИЧНОГО ДЕЛА</a:t>
            </a:r>
            <a:r>
              <a:rPr lang="ru-RU" sz="3600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600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11737140"/>
              </p:ext>
            </p:extLst>
          </p:nvPr>
        </p:nvGraphicFramePr>
        <p:xfrm>
          <a:off x="1115616" y="1268760"/>
          <a:ext cx="738031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0686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К\Desktop\shutterstock_125515901-700x4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1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07808697"/>
              </p:ext>
            </p:extLst>
          </p:nvPr>
        </p:nvGraphicFramePr>
        <p:xfrm>
          <a:off x="251520" y="908720"/>
          <a:ext cx="871296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188640"/>
            <a:ext cx="8604448" cy="1143000"/>
          </a:xfrm>
        </p:spPr>
        <p:txBody>
          <a:bodyPr>
            <a:normAutofit fontScale="90000"/>
          </a:bodyPr>
          <a:lstStyle/>
          <a:p>
            <a:r>
              <a:rPr lang="ru-RU" sz="2000" b="1" i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Законодательством не уставлен исчерпывающий перечень документов, которые должны быть в личном деле работника. При этом согласно </a:t>
            </a:r>
            <a:r>
              <a:rPr lang="ru-RU" sz="2000" b="1" i="1" u="sng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hlinkClick r:id="rId8"/>
              </a:rPr>
              <a:t>статье 32 Трудового кодекса РК</a:t>
            </a:r>
            <a:r>
              <a:rPr lang="ru-RU" sz="2000" b="1" i="1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 документами необходимыми при приеме на работу являются:</a:t>
            </a:r>
            <a:r>
              <a:rPr lang="ru-RU" sz="1200" dirty="0">
                <a:solidFill>
                  <a:srgbClr val="FFFF00"/>
                </a:solidFill>
                <a:ea typeface="Times New Roman"/>
                <a:cs typeface="Times New Roman"/>
              </a:rPr>
              <a:t/>
            </a:r>
            <a:br>
              <a:rPr lang="ru-RU" sz="1200" dirty="0">
                <a:solidFill>
                  <a:srgbClr val="FFFF00"/>
                </a:solidFill>
                <a:ea typeface="Times New Roman"/>
                <a:cs typeface="Times New Roman"/>
              </a:rPr>
            </a:b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24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ПК\Desktop\sky_abstract-w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00573683"/>
              </p:ext>
            </p:extLst>
          </p:nvPr>
        </p:nvGraphicFramePr>
        <p:xfrm>
          <a:off x="178566" y="260648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75175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386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ИНФОРМАЦИОННО-ИНСТРУКТИВНЫЙ ВЕСТНИК  В помощь работнику кадровой службы организаций образования  Акмолинской области    2018 год    </vt:lpstr>
      <vt:lpstr>Презентация PowerPoint</vt:lpstr>
      <vt:lpstr>ОСНОВНЫЕ МОМЕНТЫ ОФОРМЛЕНИЯ ЛИЧНОГО ДЕЛА   </vt:lpstr>
      <vt:lpstr>Законодательством не уставлен исчерпывающий перечень документов, которые должны быть в личном деле работника. При этом согласно статье 32 Трудового кодекса РК документами необходимыми при приеме на работу являются: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16</cp:revision>
  <dcterms:created xsi:type="dcterms:W3CDTF">2018-05-05T03:02:31Z</dcterms:created>
  <dcterms:modified xsi:type="dcterms:W3CDTF">2018-05-10T06:39:54Z</dcterms:modified>
</cp:coreProperties>
</file>