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346" r:id="rId3"/>
    <p:sldId id="362" r:id="rId4"/>
    <p:sldId id="360" r:id="rId5"/>
    <p:sldId id="356" r:id="rId6"/>
    <p:sldId id="357" r:id="rId7"/>
    <p:sldId id="316" r:id="rId8"/>
    <p:sldId id="286" r:id="rId9"/>
    <p:sldId id="342" r:id="rId10"/>
    <p:sldId id="353" r:id="rId11"/>
    <p:sldId id="354" r:id="rId12"/>
    <p:sldId id="35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D20000"/>
    <a:srgbClr val="990033"/>
    <a:srgbClr val="FF7C80"/>
    <a:srgbClr val="FF3300"/>
    <a:srgbClr val="CC3300"/>
    <a:srgbClr val="FF505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76" autoAdjust="0"/>
  </p:normalViewPr>
  <p:slideViewPr>
    <p:cSldViewPr>
      <p:cViewPr>
        <p:scale>
          <a:sx n="78" d="100"/>
          <a:sy n="78" d="100"/>
        </p:scale>
        <p:origin x="-1146"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76533-15A0-40C8-BDC4-19673718D04A}" type="datetimeFigureOut">
              <a:rPr lang="ru-RU" smtClean="0"/>
              <a:pPr/>
              <a:t>15.05.2020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DE518-2B01-4BA9-AE73-E0E6EC1F7220}" type="slidenum">
              <a:rPr lang="ru-RU" smtClean="0"/>
              <a:pPr/>
              <a:t>‹#›</a:t>
            </a:fld>
            <a:endParaRPr lang="ru-RU"/>
          </a:p>
        </p:txBody>
      </p:sp>
    </p:spTree>
    <p:extLst>
      <p:ext uri="{BB962C8B-B14F-4D97-AF65-F5344CB8AC3E}">
        <p14:creationId xmlns:p14="http://schemas.microsoft.com/office/powerpoint/2010/main" val="400170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15.05.2020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20667909"/>
      </p:ext>
    </p:extLst>
  </p:cSld>
  <p:clrMapOvr>
    <a:masterClrMapping/>
  </p:clrMapOvr>
  <p:transition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15.05.2020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8475889"/>
      </p:ext>
    </p:extLst>
  </p:cSld>
  <p:clrMapOvr>
    <a:masterClrMapping/>
  </p:clrMapOvr>
  <p:transition advClick="0"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15.05.2020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4122260"/>
      </p:ext>
    </p:extLst>
  </p:cSld>
  <p:clrMapOvr>
    <a:masterClrMapping/>
  </p:clrMapOvr>
  <p:transition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15.05.2020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5420369"/>
      </p:ext>
    </p:extLst>
  </p:cSld>
  <p:clrMapOvr>
    <a:masterClrMapping/>
  </p:clrMapOvr>
  <p:transition advClick="0"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15.05.2020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5940627"/>
      </p:ext>
    </p:extLst>
  </p:cSld>
  <p:clrMapOvr>
    <a:masterClrMapping/>
  </p:clrMapOvr>
  <p:transition advClick="0"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15.05.2020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55237709"/>
      </p:ext>
    </p:extLst>
  </p:cSld>
  <p:clrMapOvr>
    <a:masterClrMapping/>
  </p:clrMapOvr>
  <p:transition advClick="0"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15.05.2020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3034131"/>
      </p:ext>
    </p:extLst>
  </p:cSld>
  <p:clrMapOvr>
    <a:masterClrMapping/>
  </p:clrMapOvr>
  <p:transitio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15.05.2020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31121659"/>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5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15.05.2020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7174742"/>
      </p:ext>
    </p:extLst>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15.05.2020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6459781"/>
      </p:ext>
    </p:extLst>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15.05.2020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271333"/>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15.05.2020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0722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42.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3.jpeg"/><Relationship Id="rId7" Type="http://schemas.openxmlformats.org/officeDocument/2006/relationships/image" Target="../media/image38.jpeg"/><Relationship Id="rId2" Type="http://schemas.openxmlformats.org/officeDocument/2006/relationships/image" Target="../media/image29.jpeg"/><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9" name="Picture 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74754" name="AutoShape 2" descr="http://900igr.net/up/datai/129798/0001-00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4758" name="AutoShape 6" descr="http://images.myshared.ru/19/1201999/slide_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6" name="Picture 2" descr="C:\Users\User-03\Desktop\kart1_w350_h19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305525"/>
            <a:ext cx="4464496" cy="241513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619672" y="2276872"/>
            <a:ext cx="5904656" cy="1578894"/>
          </a:xfrm>
          <a:prstGeom prst="rect">
            <a:avLst/>
          </a:prstGeom>
        </p:spPr>
        <p:txBody>
          <a:bodyPr wrap="square">
            <a:spAutoFit/>
          </a:bodyPr>
          <a:lstStyle/>
          <a:p>
            <a:pPr algn="ctr">
              <a:lnSpc>
                <a:spcPct val="115000"/>
              </a:lnSpc>
              <a:spcAft>
                <a:spcPts val="1000"/>
              </a:spcAft>
            </a:pPr>
            <a:r>
              <a:rPr lang="ru-RU" sz="2800" b="1" dirty="0" err="1">
                <a:solidFill>
                  <a:srgbClr val="0000FF"/>
                </a:solidFill>
                <a:latin typeface="Times New Roman"/>
                <a:ea typeface="Calibri"/>
                <a:cs typeface="Times New Roman"/>
              </a:rPr>
              <a:t>Ұлы</a:t>
            </a:r>
            <a:r>
              <a:rPr lang="ru-RU" sz="2800" b="1" dirty="0">
                <a:solidFill>
                  <a:srgbClr val="0000FF"/>
                </a:solidFill>
                <a:latin typeface="Times New Roman"/>
                <a:ea typeface="Calibri"/>
                <a:cs typeface="Times New Roman"/>
              </a:rPr>
              <a:t> </a:t>
            </a:r>
            <a:r>
              <a:rPr lang="ru-RU" sz="2800" b="1" dirty="0" err="1">
                <a:solidFill>
                  <a:srgbClr val="0000FF"/>
                </a:solidFill>
                <a:latin typeface="Times New Roman"/>
                <a:ea typeface="Calibri"/>
                <a:cs typeface="Times New Roman"/>
              </a:rPr>
              <a:t>Отан</a:t>
            </a:r>
            <a:r>
              <a:rPr lang="ru-RU" sz="2800" b="1" dirty="0">
                <a:solidFill>
                  <a:srgbClr val="0000FF"/>
                </a:solidFill>
                <a:latin typeface="Times New Roman"/>
                <a:ea typeface="Calibri"/>
                <a:cs typeface="Times New Roman"/>
              </a:rPr>
              <a:t> </a:t>
            </a:r>
            <a:r>
              <a:rPr lang="ru-RU" sz="2800" b="1" dirty="0" err="1">
                <a:solidFill>
                  <a:srgbClr val="0000FF"/>
                </a:solidFill>
                <a:latin typeface="Times New Roman"/>
                <a:ea typeface="Calibri"/>
                <a:cs typeface="Times New Roman"/>
              </a:rPr>
              <a:t>соғысындағы</a:t>
            </a:r>
            <a:r>
              <a:rPr lang="ru-RU" sz="2800" b="1" dirty="0">
                <a:solidFill>
                  <a:srgbClr val="0000FF"/>
                </a:solidFill>
                <a:latin typeface="Times New Roman"/>
                <a:ea typeface="Calibri"/>
                <a:cs typeface="Times New Roman"/>
              </a:rPr>
              <a:t> </a:t>
            </a:r>
            <a:r>
              <a:rPr lang="ru-RU" sz="2800" b="1" dirty="0" err="1">
                <a:solidFill>
                  <a:srgbClr val="0000FF"/>
                </a:solidFill>
                <a:latin typeface="Times New Roman"/>
                <a:ea typeface="Calibri"/>
                <a:cs typeface="Times New Roman"/>
              </a:rPr>
              <a:t>Жеңістің</a:t>
            </a:r>
            <a:r>
              <a:rPr lang="ru-RU" sz="2800" b="1" dirty="0">
                <a:solidFill>
                  <a:srgbClr val="0000FF"/>
                </a:solidFill>
                <a:latin typeface="Times New Roman"/>
                <a:ea typeface="Calibri"/>
                <a:cs typeface="Times New Roman"/>
              </a:rPr>
              <a:t> </a:t>
            </a:r>
            <a:r>
              <a:rPr lang="ru-RU" sz="2800" b="1" dirty="0" smtClean="0">
                <a:solidFill>
                  <a:srgbClr val="0000FF"/>
                </a:solidFill>
                <a:latin typeface="Times New Roman"/>
                <a:ea typeface="Calibri"/>
                <a:cs typeface="Times New Roman"/>
              </a:rPr>
              <a:t>75 </a:t>
            </a:r>
            <a:r>
              <a:rPr lang="ru-RU" sz="2800" b="1" dirty="0" err="1">
                <a:solidFill>
                  <a:srgbClr val="0000FF"/>
                </a:solidFill>
                <a:latin typeface="Times New Roman"/>
                <a:ea typeface="Calibri"/>
                <a:cs typeface="Times New Roman"/>
              </a:rPr>
              <a:t>жылдығын</a:t>
            </a:r>
            <a:r>
              <a:rPr lang="ru-RU" sz="2800" b="1" dirty="0">
                <a:solidFill>
                  <a:srgbClr val="0000FF"/>
                </a:solidFill>
                <a:latin typeface="Times New Roman"/>
                <a:ea typeface="Calibri"/>
                <a:cs typeface="Times New Roman"/>
              </a:rPr>
              <a:t> </a:t>
            </a:r>
            <a:r>
              <a:rPr lang="ru-RU" sz="2800" b="1" dirty="0" err="1">
                <a:solidFill>
                  <a:srgbClr val="0000FF"/>
                </a:solidFill>
                <a:latin typeface="Times New Roman"/>
                <a:ea typeface="Calibri"/>
                <a:cs typeface="Times New Roman"/>
              </a:rPr>
              <a:t>мерекелеу</a:t>
            </a:r>
            <a:r>
              <a:rPr lang="ru-RU" sz="2800" b="1" dirty="0">
                <a:solidFill>
                  <a:srgbClr val="0000FF"/>
                </a:solidFill>
                <a:latin typeface="Times New Roman"/>
                <a:ea typeface="Calibri"/>
                <a:cs typeface="Times New Roman"/>
              </a:rPr>
              <a:t> </a:t>
            </a:r>
            <a:r>
              <a:rPr lang="ru-RU" sz="2800" b="1" dirty="0" err="1">
                <a:solidFill>
                  <a:srgbClr val="0000FF"/>
                </a:solidFill>
                <a:latin typeface="Times New Roman"/>
                <a:ea typeface="Calibri"/>
                <a:cs typeface="Times New Roman"/>
              </a:rPr>
              <a:t>аясында</a:t>
            </a:r>
            <a:r>
              <a:rPr lang="ru-RU" sz="2800" b="1" dirty="0">
                <a:solidFill>
                  <a:srgbClr val="0000FF"/>
                </a:solidFill>
                <a:latin typeface="Times New Roman"/>
                <a:ea typeface="Calibri"/>
                <a:cs typeface="Times New Roman"/>
              </a:rPr>
              <a:t> </a:t>
            </a:r>
            <a:r>
              <a:rPr lang="ru-RU" sz="2800" b="1" dirty="0" err="1">
                <a:solidFill>
                  <a:srgbClr val="0000FF"/>
                </a:solidFill>
                <a:latin typeface="Times New Roman"/>
                <a:ea typeface="Calibri"/>
                <a:cs typeface="Times New Roman"/>
              </a:rPr>
              <a:t>патриоттық</a:t>
            </a:r>
            <a:r>
              <a:rPr lang="ru-RU" sz="2800" b="1" dirty="0">
                <a:solidFill>
                  <a:srgbClr val="0000FF"/>
                </a:solidFill>
                <a:latin typeface="Times New Roman"/>
                <a:ea typeface="Calibri"/>
                <a:cs typeface="Times New Roman"/>
              </a:rPr>
              <a:t> </a:t>
            </a:r>
            <a:r>
              <a:rPr lang="ru-RU" sz="2800" b="1" dirty="0" err="1">
                <a:solidFill>
                  <a:srgbClr val="0000FF"/>
                </a:solidFill>
                <a:latin typeface="Times New Roman"/>
                <a:ea typeface="Calibri"/>
                <a:cs typeface="Times New Roman"/>
              </a:rPr>
              <a:t>тәрбие</a:t>
            </a:r>
            <a:r>
              <a:rPr lang="ru-RU" sz="2800" b="1" dirty="0">
                <a:solidFill>
                  <a:srgbClr val="0000FF"/>
                </a:solidFill>
                <a:latin typeface="Times New Roman"/>
                <a:ea typeface="Calibri"/>
                <a:cs typeface="Times New Roman"/>
              </a:rPr>
              <a:t> беру </a:t>
            </a:r>
            <a:r>
              <a:rPr lang="ru-RU" sz="2800" b="1" dirty="0" err="1">
                <a:solidFill>
                  <a:srgbClr val="0000FF"/>
                </a:solidFill>
                <a:latin typeface="Times New Roman"/>
                <a:ea typeface="Calibri"/>
                <a:cs typeface="Times New Roman"/>
              </a:rPr>
              <a:t>жүйесі</a:t>
            </a:r>
            <a:r>
              <a:rPr lang="ru-RU" sz="2800" b="1" dirty="0">
                <a:solidFill>
                  <a:srgbClr val="0000FF"/>
                </a:solidFill>
                <a:latin typeface="Times New Roman"/>
                <a:ea typeface="Calibri"/>
                <a:cs typeface="Times New Roman"/>
              </a:rPr>
              <a:t> </a:t>
            </a:r>
            <a:endParaRPr lang="ru-RU" sz="2000" dirty="0">
              <a:solidFill>
                <a:srgbClr val="0000FF"/>
              </a:solidFill>
              <a:ea typeface="Calibri"/>
              <a:cs typeface="Times New Roman"/>
            </a:endParaRPr>
          </a:p>
        </p:txBody>
      </p:sp>
      <p:pic>
        <p:nvPicPr>
          <p:cNvPr id="11" name="Picture 6" descr="C:\Users\hp\Desktop\Screenshot_20200512-231358_Instagram.jpg"/>
          <p:cNvPicPr>
            <a:picLocks noChangeAspect="1" noChangeArrowheads="1"/>
          </p:cNvPicPr>
          <p:nvPr/>
        </p:nvPicPr>
        <p:blipFill>
          <a:blip r:embed="rId4" cstate="print"/>
          <a:srcRect t="18750" b="37669"/>
          <a:stretch>
            <a:fillRect/>
          </a:stretch>
        </p:blipFill>
        <p:spPr bwMode="auto">
          <a:xfrm>
            <a:off x="7668344" y="503878"/>
            <a:ext cx="1110530" cy="994857"/>
          </a:xfrm>
          <a:prstGeom prst="rect">
            <a:avLst/>
          </a:prstGeom>
          <a:noFill/>
        </p:spPr>
      </p:pic>
      <p:pic>
        <p:nvPicPr>
          <p:cNvPr id="12" name="Picture 5" descr="C:\Users\hp\Desktop\Birgemiz.png"/>
          <p:cNvPicPr>
            <a:picLocks noChangeAspect="1" noChangeArrowheads="1"/>
          </p:cNvPicPr>
          <p:nvPr/>
        </p:nvPicPr>
        <p:blipFill>
          <a:blip r:embed="rId5"/>
          <a:srcRect/>
          <a:stretch>
            <a:fillRect/>
          </a:stretch>
        </p:blipFill>
        <p:spPr bwMode="auto">
          <a:xfrm>
            <a:off x="1115616" y="404664"/>
            <a:ext cx="1368667" cy="1193287"/>
          </a:xfrm>
          <a:prstGeom prst="rect">
            <a:avLst/>
          </a:prstGeom>
          <a:noFill/>
        </p:spPr>
      </p:pic>
      <p:pic>
        <p:nvPicPr>
          <p:cNvPr id="13" name="Picture 2" descr="C:\Users\User-03\Downloads\Наша Эмблема.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404664"/>
            <a:ext cx="1768257" cy="1680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pic>
        <p:nvPicPr>
          <p:cNvPr id="45058" name="Picture 2" descr="https://ds04.infourok.ru/uploads/ex/0425/00066cc4-2fe8ca22/2/640/img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3" name="Picture 5" descr="C:\Users\hp\Desktop\слайд география\кітапхана\интернет скачать\clip_imcxxgage001.png"/>
          <p:cNvPicPr>
            <a:picLocks noChangeAspect="1" noChangeArrowheads="1"/>
          </p:cNvPicPr>
          <p:nvPr/>
        </p:nvPicPr>
        <p:blipFill>
          <a:blip r:embed="rId3"/>
          <a:srcRect/>
          <a:stretch>
            <a:fillRect/>
          </a:stretch>
        </p:blipFill>
        <p:spPr bwMode="auto">
          <a:xfrm>
            <a:off x="7237875" y="371690"/>
            <a:ext cx="1591305" cy="750092"/>
          </a:xfrm>
          <a:prstGeom prst="rect">
            <a:avLst/>
          </a:prstGeom>
          <a:noFill/>
        </p:spPr>
      </p:pic>
      <p:pic>
        <p:nvPicPr>
          <p:cNvPr id="9" name="Picture 3" descr="C:\Users\User-03\Desktop\f006a5fb-f29b-40a7-a6ea-f78f0804fda8.jpg"/>
          <p:cNvPicPr>
            <a:picLocks noChangeAspect="1" noChangeArrowheads="1"/>
          </p:cNvPicPr>
          <p:nvPr/>
        </p:nvPicPr>
        <p:blipFill rotWithShape="1">
          <a:blip r:embed="rId4">
            <a:extLst>
              <a:ext uri="{28A0092B-C50C-407E-A947-70E740481C1C}">
                <a14:useLocalDpi xmlns:a14="http://schemas.microsoft.com/office/drawing/2010/main" val="0"/>
              </a:ext>
            </a:extLst>
          </a:blip>
          <a:srcRect t="17194" b="59026"/>
          <a:stretch/>
        </p:blipFill>
        <p:spPr bwMode="auto">
          <a:xfrm>
            <a:off x="4316891" y="1340768"/>
            <a:ext cx="3825726" cy="1872208"/>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1" name="Picture 4" descr="Центр сервиса и метрологии"/>
          <p:cNvPicPr>
            <a:picLocks noChangeAspect="1" noChangeArrowheads="1"/>
          </p:cNvPicPr>
          <p:nvPr/>
        </p:nvPicPr>
        <p:blipFill>
          <a:blip r:embed="rId5"/>
          <a:srcRect/>
          <a:stretch>
            <a:fillRect/>
          </a:stretch>
        </p:blipFill>
        <p:spPr bwMode="auto">
          <a:xfrm>
            <a:off x="2925773" y="3861048"/>
            <a:ext cx="2120851" cy="1296076"/>
          </a:xfrm>
          <a:prstGeom prst="rect">
            <a:avLst/>
          </a:prstGeom>
          <a:noFill/>
        </p:spPr>
      </p:pic>
      <p:pic>
        <p:nvPicPr>
          <p:cNvPr id="12" name="Picture 4" descr="C:\Users\User-03\Desktop\unnam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1055728"/>
            <a:ext cx="2111846" cy="113663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057044" y="1988840"/>
            <a:ext cx="2086196" cy="369332"/>
          </a:xfrm>
          <a:prstGeom prst="rect">
            <a:avLst/>
          </a:prstGeom>
          <a:noFill/>
        </p:spPr>
        <p:txBody>
          <a:bodyPr wrap="square" rtlCol="0">
            <a:spAutoFit/>
          </a:bodyPr>
          <a:lstStyle/>
          <a:p>
            <a:r>
              <a:rPr lang="kk-KZ" b="1" i="1" dirty="0" smtClean="0">
                <a:latin typeface="Times New Roman" pitchFamily="18" charset="0"/>
                <a:cs typeface="Times New Roman" pitchFamily="18" charset="0"/>
              </a:rPr>
              <a:t>балабақшасы</a:t>
            </a:r>
            <a:endParaRPr lang="ru-RU" b="1" i="1" dirty="0">
              <a:latin typeface="Times New Roman" pitchFamily="18" charset="0"/>
              <a:cs typeface="Times New Roman" pitchFamily="18" charset="0"/>
            </a:endParaRPr>
          </a:p>
        </p:txBody>
      </p:sp>
      <p:pic>
        <p:nvPicPr>
          <p:cNvPr id="20" name="Picture 5" descr="C:\Users\User-03\Desktop\imag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0136" y="2266349"/>
            <a:ext cx="2186540" cy="14550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730480" y="3244334"/>
            <a:ext cx="2086196" cy="369332"/>
          </a:xfrm>
          <a:prstGeom prst="rect">
            <a:avLst/>
          </a:prstGeom>
          <a:noFill/>
        </p:spPr>
        <p:txBody>
          <a:bodyPr wrap="square" rtlCol="0">
            <a:spAutoFit/>
          </a:bodyPr>
          <a:lstStyle/>
          <a:p>
            <a:r>
              <a:rPr lang="kk-KZ" b="1" i="1" dirty="0" smtClean="0">
                <a:latin typeface="Times New Roman" pitchFamily="18" charset="0"/>
                <a:cs typeface="Times New Roman" pitchFamily="18" charset="0"/>
              </a:rPr>
              <a:t>балабақшасы</a:t>
            </a:r>
            <a:endParaRPr lang="ru-RU" b="1" i="1" dirty="0">
              <a:latin typeface="Times New Roman" pitchFamily="18" charset="0"/>
              <a:cs typeface="Times New Roman" pitchFamily="18" charset="0"/>
            </a:endParaRPr>
          </a:p>
        </p:txBody>
      </p:sp>
      <p:sp>
        <p:nvSpPr>
          <p:cNvPr id="22" name="Прямоугольник 21"/>
          <p:cNvSpPr/>
          <p:nvPr/>
        </p:nvSpPr>
        <p:spPr>
          <a:xfrm>
            <a:off x="1057044" y="336924"/>
            <a:ext cx="7220413"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a:t>
            </a:r>
            <a:r>
              <a:rPr lang="ru-RU" sz="2400" b="1" dirty="0" err="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Отанымды</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err="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жырлаймын</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p>
          <a:p>
            <a:pPr>
              <a:defRPr/>
            </a:pPr>
            <a:r>
              <a:rPr lang="ru-RU" sz="24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err="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атты</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err="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челлендж</a:t>
            </a:r>
            <a:endParaRPr lang="ru-RU" sz="24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050" name="Picture 2" descr="C:\Users\User-03\Downloads\FB_IMG_158951462633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8761" y="3387035"/>
            <a:ext cx="2710419" cy="17994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User-03\Desktop\9559272a2dfdfd3c6a7f4167f9ea7.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3701" r="25721"/>
          <a:stretch/>
        </p:blipFill>
        <p:spPr bwMode="auto">
          <a:xfrm>
            <a:off x="661062" y="4221088"/>
            <a:ext cx="931438" cy="121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993314"/>
      </p:ext>
    </p:extLst>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03\Downloads\img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03\Desktop\kart1_w350_h19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2276872"/>
            <a:ext cx="2699792" cy="146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03238"/>
      </p:ext>
    </p:extLst>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9" name="Picture 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74754" name="AutoShape 2" descr="http://900igr.net/up/datai/129798/0001-00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74758" name="AutoShape 6" descr="http://images.myshared.ru/19/1201999/slide_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026" name="Picture 2" descr="C:\Users\User-03\Desktop\kart1_w350_h19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305525"/>
            <a:ext cx="4464496" cy="24151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332656"/>
            <a:ext cx="7128792" cy="4401205"/>
          </a:xfrm>
          <a:prstGeom prst="rect">
            <a:avLst/>
          </a:prstGeom>
          <a:noFill/>
        </p:spPr>
        <p:txBody>
          <a:bodyPr wrap="square" rtlCol="0">
            <a:spAutoFit/>
          </a:bodyPr>
          <a:lstStyle/>
          <a:p>
            <a:pPr algn="just"/>
            <a:r>
              <a:rPr lang="kk-KZ" sz="1400" dirty="0" smtClean="0">
                <a:solidFill>
                  <a:srgbClr val="0000FF"/>
                </a:solidFill>
                <a:latin typeface="Times New Roman"/>
                <a:ea typeface="Calibri"/>
              </a:rPr>
              <a:t>       Әлемдік </a:t>
            </a:r>
            <a:r>
              <a:rPr lang="kk-KZ" sz="1400" dirty="0">
                <a:solidFill>
                  <a:srgbClr val="0000FF"/>
                </a:solidFill>
                <a:latin typeface="Times New Roman"/>
                <a:ea typeface="Calibri"/>
              </a:rPr>
              <a:t>пандемияға байланысты, биыл Ұлы Отан соғысындағы Жеңістің 75 жылдығын мерекелеу аудандағы білім беру мекемелерінде қашықтықтан оқыту форматында өткізілді. Аудандық білім бөлімінің бекіткен жоспарының негізінде </a:t>
            </a:r>
            <a:r>
              <a:rPr lang="kk-KZ" sz="1400" b="1" dirty="0">
                <a:solidFill>
                  <a:srgbClr val="0000FF"/>
                </a:solidFill>
                <a:latin typeface="Times New Roman"/>
                <a:ea typeface="Calibri"/>
              </a:rPr>
              <a:t>3 бағытта</a:t>
            </a:r>
            <a:r>
              <a:rPr lang="kk-KZ" sz="1400" dirty="0">
                <a:solidFill>
                  <a:srgbClr val="0000FF"/>
                </a:solidFill>
                <a:latin typeface="Times New Roman"/>
                <a:ea typeface="Calibri"/>
              </a:rPr>
              <a:t>: мектепке дейінгі білім беру мекемелері арасында, қосымша білім беру мекемелері арасында және мектеп оқушылары арасында тәрбиелік іс-шаралардың он күндігі өткізілді. Олар: челлендж, бейнеролик, онлайн әндер байқауы, суреттер конкурсы, онлайн мерекелік концерттері, мәнерлеп өлең оқу сайысы сияқты іс-шаралар түрінде ұйымдастырылды. Аталған іс-шараларға мектеп оқушылары, балабақша тәрбиеленушілері және педагогтар қауымы жоғары белсенділікпен қатысты.Сонымен қатар әрбір мектепшілік іс-шаралар өз деңгейінде ұйымдастырылды.Атап айтсақ,</a:t>
            </a:r>
            <a:r>
              <a:rPr lang="kk-KZ" sz="1400" dirty="0">
                <a:solidFill>
                  <a:srgbClr val="0000FF"/>
                </a:solidFill>
                <a:latin typeface="Times New Roman"/>
                <a:ea typeface="Times New Roman"/>
              </a:rPr>
              <a:t> 5-11 сыныптар арасында «Ерлік- ұрпаққа мұра», «Біз Отан қорғаушылармыз», «Еркін елдің ұланымыз» тақырыптарында тәрбие сағаттары, «Жүректе Жеңіс әндері!» тақырыбында онлайн  әндер байқауы,  «Отан үшін от кешкен ерлердің ерлігі ұмтылмайды» тақырыбында суреттер сайысы, «Мен  батырдың ұрпағымын» айдарында челлендж </a:t>
            </a:r>
            <a:r>
              <a:rPr lang="kk-KZ" sz="1400" dirty="0" smtClean="0">
                <a:solidFill>
                  <a:srgbClr val="0000FF"/>
                </a:solidFill>
                <a:latin typeface="Times New Roman"/>
                <a:ea typeface="Times New Roman"/>
              </a:rPr>
              <a:t>ұйымдастырылды.</a:t>
            </a:r>
          </a:p>
          <a:p>
            <a:pPr algn="just"/>
            <a:r>
              <a:rPr lang="kk-KZ" sz="1400" dirty="0" smtClean="0">
                <a:solidFill>
                  <a:srgbClr val="0000FF"/>
                </a:solidFill>
                <a:latin typeface="Times New Roman"/>
                <a:ea typeface="Calibri"/>
              </a:rPr>
              <a:t>         Аудандағы </a:t>
            </a:r>
            <a:r>
              <a:rPr lang="kk-KZ" sz="1400" dirty="0">
                <a:solidFill>
                  <a:srgbClr val="0000FF"/>
                </a:solidFill>
                <a:latin typeface="Times New Roman"/>
                <a:ea typeface="Calibri"/>
              </a:rPr>
              <a:t>өткізілген бүкіл іс-шаралар үнемі және уақытылы аудандық білім беру бөлімінің фейсбук парақшаларын жарияланып отырды.Бүгін таңда  аудандық білім бөлімінің фейсбук парақшасында  1082 тіркелген оқырмандар өткізілген іс-шаралардан хабардар. Аудандық «Аршалы айнасы», «Вперед» газет басылымдарында өткізілген шаралар туралы мақалалар жарияланды.</a:t>
            </a:r>
            <a:br>
              <a:rPr lang="kk-KZ" sz="1400" dirty="0">
                <a:solidFill>
                  <a:srgbClr val="0000FF"/>
                </a:solidFill>
                <a:latin typeface="Times New Roman"/>
                <a:ea typeface="Calibri"/>
              </a:rPr>
            </a:br>
            <a:endParaRPr lang="ru-RU" sz="1400" dirty="0">
              <a:solidFill>
                <a:srgbClr val="0000FF"/>
              </a:solidFill>
            </a:endParaRPr>
          </a:p>
        </p:txBody>
      </p:sp>
    </p:spTree>
    <p:extLst>
      <p:ext uri="{BB962C8B-B14F-4D97-AF65-F5344CB8AC3E}">
        <p14:creationId xmlns:p14="http://schemas.microsoft.com/office/powerpoint/2010/main" val="2235932327"/>
      </p:ext>
    </p:extLst>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9" name="Picture 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74754" name="AutoShape 2" descr="http://900igr.net/up/datai/129798/0001-00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74758" name="AutoShape 6" descr="http://images.myshared.ru/19/1201999/slide_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026" name="Picture 2" descr="C:\Users\User-03\Desktop\kart1_w350_h19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305525"/>
            <a:ext cx="4464496" cy="24151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User-03\Downloads\IMG-20200515-WA005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92" t="9601" r="3692" b="20492"/>
          <a:stretch/>
        </p:blipFill>
        <p:spPr bwMode="auto">
          <a:xfrm>
            <a:off x="539552" y="500889"/>
            <a:ext cx="2032000" cy="2304256"/>
          </a:xfrm>
          <a:prstGeom prst="rect">
            <a:avLst/>
          </a:prstGeom>
          <a:noFill/>
          <a:ln w="38100">
            <a:solidFill>
              <a:schemeClr val="accent1"/>
            </a:solidFill>
            <a:prstDash val="dash"/>
          </a:ln>
          <a:extLst>
            <a:ext uri="{909E8E84-426E-40DD-AFC4-6F175D3DCCD1}">
              <a14:hiddenFill xmlns:a14="http://schemas.microsoft.com/office/drawing/2010/main">
                <a:solidFill>
                  <a:srgbClr val="FFFFFF"/>
                </a:solidFill>
              </a14:hiddenFill>
            </a:ext>
          </a:extLst>
        </p:spPr>
      </p:pic>
      <p:pic>
        <p:nvPicPr>
          <p:cNvPr id="1027" name="Picture 3" descr="C:\Users\User-03\Downloads\IMG-20200515-WA00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6474" y="822248"/>
            <a:ext cx="1742478" cy="2323304"/>
          </a:xfrm>
          <a:prstGeom prst="rect">
            <a:avLst/>
          </a:prstGeom>
          <a:noFill/>
          <a:ln w="38100">
            <a:solidFill>
              <a:srgbClr val="000099"/>
            </a:solidFill>
            <a:prstDash val="dashDot"/>
          </a:ln>
          <a:extLst>
            <a:ext uri="{909E8E84-426E-40DD-AFC4-6F175D3DCCD1}">
              <a14:hiddenFill xmlns:a14="http://schemas.microsoft.com/office/drawing/2010/main">
                <a:solidFill>
                  <a:srgbClr val="FFFFFF"/>
                </a:solidFill>
              </a14:hiddenFill>
            </a:ext>
          </a:extLst>
        </p:spPr>
      </p:pic>
      <p:pic>
        <p:nvPicPr>
          <p:cNvPr id="1028" name="Picture 4" descr="C:\Users\User-03\Downloads\IMG-20200515-WA005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858208" y="1110280"/>
            <a:ext cx="1482996" cy="2318720"/>
          </a:xfrm>
          <a:prstGeom prst="rect">
            <a:avLst/>
          </a:prstGeom>
          <a:noFill/>
          <a:ln w="28575">
            <a:solidFill>
              <a:srgbClr val="0000FF"/>
            </a:solidFill>
            <a:prstDash val="lgDashDot"/>
          </a:ln>
          <a:extLst>
            <a:ext uri="{909E8E84-426E-40DD-AFC4-6F175D3DCCD1}">
              <a14:hiddenFill xmlns:a14="http://schemas.microsoft.com/office/drawing/2010/main">
                <a:solidFill>
                  <a:srgbClr val="FFFFFF"/>
                </a:solidFill>
              </a14:hiddenFill>
            </a:ext>
          </a:extLst>
        </p:spPr>
      </p:pic>
      <p:pic>
        <p:nvPicPr>
          <p:cNvPr id="1029" name="Picture 5" descr="C:\Users\User-03\Downloads\IMG-20200515-WA00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936" y="2564904"/>
            <a:ext cx="1456426" cy="2068488"/>
          </a:xfrm>
          <a:prstGeom prst="rect">
            <a:avLst/>
          </a:prstGeom>
          <a:noFill/>
          <a:ln w="38100">
            <a:solidFill>
              <a:srgbClr val="000099"/>
            </a:solidFill>
            <a:prstDash val="lgDashDot"/>
          </a:ln>
          <a:extLst>
            <a:ext uri="{909E8E84-426E-40DD-AFC4-6F175D3DCCD1}">
              <a14:hiddenFill xmlns:a14="http://schemas.microsoft.com/office/drawing/2010/main">
                <a:solidFill>
                  <a:srgbClr val="FFFFFF"/>
                </a:solidFill>
              </a14:hiddenFill>
            </a:ext>
          </a:extLst>
        </p:spPr>
      </p:pic>
      <p:pic>
        <p:nvPicPr>
          <p:cNvPr id="1032" name="Picture 8" descr="C:\Users\User-03\Downloads\IMG-20200515-WA006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9628" y="1438637"/>
            <a:ext cx="1492772" cy="1990363"/>
          </a:xfrm>
          <a:prstGeom prst="rect">
            <a:avLst/>
          </a:prstGeom>
          <a:noFill/>
          <a:ln w="38100">
            <a:solidFill>
              <a:srgbClr val="0000FF"/>
            </a:solidFill>
            <a:prstDash val="dash"/>
          </a:ln>
          <a:extLst>
            <a:ext uri="{909E8E84-426E-40DD-AFC4-6F175D3DCCD1}">
              <a14:hiddenFill xmlns:a14="http://schemas.microsoft.com/office/drawing/2010/main">
                <a:solidFill>
                  <a:srgbClr val="FFFFFF"/>
                </a:solidFill>
              </a14:hiddenFill>
            </a:ext>
          </a:extLst>
        </p:spPr>
      </p:pic>
      <p:pic>
        <p:nvPicPr>
          <p:cNvPr id="1033" name="Picture 9" descr="C:\Users\User-03\Downloads\IMG-20200515-WA006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55552" y="2564904"/>
            <a:ext cx="1560342" cy="2080456"/>
          </a:xfrm>
          <a:prstGeom prst="rect">
            <a:avLst/>
          </a:prstGeom>
          <a:noFill/>
          <a:ln w="28575">
            <a:solidFill>
              <a:srgbClr val="0000FF"/>
            </a:solidFill>
            <a:prstDash val="lgDash"/>
          </a:ln>
          <a:extLst>
            <a:ext uri="{909E8E84-426E-40DD-AFC4-6F175D3DCCD1}">
              <a14:hiddenFill xmlns:a14="http://schemas.microsoft.com/office/drawing/2010/main">
                <a:solidFill>
                  <a:srgbClr val="FFFFFF"/>
                </a:solidFill>
              </a14:hiddenFill>
            </a:ext>
          </a:extLst>
        </p:spPr>
      </p:pic>
      <p:pic>
        <p:nvPicPr>
          <p:cNvPr id="15" name="Picture 7" descr="C:\Users\User-03\Downloads\IMG-20200515-WA006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3106" y="2819601"/>
            <a:ext cx="1412908" cy="2265583"/>
          </a:xfrm>
          <a:prstGeom prst="rect">
            <a:avLst/>
          </a:prstGeom>
          <a:noFill/>
          <a:ln w="38100">
            <a:solidFill>
              <a:srgbClr val="0000FF"/>
            </a:solidFill>
            <a:prstDash val="sysDash"/>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393628" y="360583"/>
            <a:ext cx="4572000" cy="923330"/>
          </a:xfrm>
          <a:prstGeom prst="rect">
            <a:avLst/>
          </a:prstGeom>
        </p:spPr>
        <p:txBody>
          <a:bodyPr>
            <a:spAutoFit/>
          </a:bodyPr>
          <a:lstStyle/>
          <a:p>
            <a:pPr algn="ctr"/>
            <a:r>
              <a:rPr lang="kk-KZ" b="1" dirty="0">
                <a:solidFill>
                  <a:srgbClr val="FF0000"/>
                </a:solidFill>
                <a:latin typeface="Times New Roman"/>
                <a:ea typeface="Times New Roman"/>
              </a:rPr>
              <a:t>«Отан үшін от кешкен ерлердің ерлігі ұмтылмайды» тақырыбында суреттер </a:t>
            </a:r>
            <a:r>
              <a:rPr lang="kk-KZ" b="1" dirty="0" smtClean="0">
                <a:solidFill>
                  <a:srgbClr val="FF0000"/>
                </a:solidFill>
                <a:latin typeface="Times New Roman"/>
                <a:ea typeface="Times New Roman"/>
              </a:rPr>
              <a:t>      </a:t>
            </a:r>
          </a:p>
          <a:p>
            <a:pPr algn="ctr"/>
            <a:r>
              <a:rPr lang="kk-KZ" b="1" dirty="0">
                <a:solidFill>
                  <a:srgbClr val="FF0000"/>
                </a:solidFill>
                <a:latin typeface="Times New Roman"/>
                <a:ea typeface="Times New Roman"/>
              </a:rPr>
              <a:t> </a:t>
            </a:r>
            <a:r>
              <a:rPr lang="kk-KZ" b="1" dirty="0" smtClean="0">
                <a:solidFill>
                  <a:srgbClr val="FF0000"/>
                </a:solidFill>
                <a:latin typeface="Times New Roman"/>
                <a:ea typeface="Times New Roman"/>
              </a:rPr>
              <a:t>        сайысы</a:t>
            </a:r>
            <a:endParaRPr lang="ru-RU" b="1" dirty="0">
              <a:solidFill>
                <a:srgbClr val="FF0000"/>
              </a:solidFill>
            </a:endParaRPr>
          </a:p>
        </p:txBody>
      </p:sp>
    </p:spTree>
    <p:extLst>
      <p:ext uri="{BB962C8B-B14F-4D97-AF65-F5344CB8AC3E}">
        <p14:creationId xmlns:p14="http://schemas.microsoft.com/office/powerpoint/2010/main" val="2599532292"/>
      </p:ext>
    </p:extLst>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C:\Users\user\Desktop\9maj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4860032" y="581489"/>
            <a:ext cx="3071834" cy="1015663"/>
          </a:xfrm>
          <a:prstGeom prst="rect">
            <a:avLst/>
          </a:prstGeom>
        </p:spPr>
        <p:txBody>
          <a:bodyPr wrap="square">
            <a:spAutoFit/>
          </a:bodyPr>
          <a:lstStyle/>
          <a:p>
            <a:pPr algn="ctr"/>
            <a:r>
              <a:rPr lang="kk-KZ" sz="2000" b="1" dirty="0" smtClean="0">
                <a:solidFill>
                  <a:srgbClr val="FFFF00"/>
                </a:solidFill>
                <a:latin typeface="Times New Roman"/>
              </a:rPr>
              <a:t>Жеңіс күніне арналған оқушылардың қолдан жасалған бұйымдары</a:t>
            </a:r>
            <a:endParaRPr lang="ru-RU" sz="2000" b="1" dirty="0">
              <a:solidFill>
                <a:srgbClr val="FFFF00"/>
              </a:solidFill>
              <a:latin typeface="Monotype Corsiva" pitchFamily="66" charset="0"/>
            </a:endParaRPr>
          </a:p>
        </p:txBody>
      </p:sp>
      <p:pic>
        <p:nvPicPr>
          <p:cNvPr id="1026" name="Picture 2" descr="C:\Users\User-03\Downloads\IMG-20200515-WA00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365104"/>
            <a:ext cx="1926009" cy="1926009"/>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2" name="Picture 3" descr="C:\Users\User-03\Downloads\IMG-20200515-WA00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8203" y="1597152"/>
            <a:ext cx="2197596" cy="2197596"/>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028" name="Picture 4" descr="C:\Users\User-03\Downloads\IMG-20200515-WA00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882564"/>
            <a:ext cx="2174007" cy="2174007"/>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031" name="Picture 7" descr="C:\Users\User-03\Downloads\IMG-20200515-WA004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8203" y="4142071"/>
            <a:ext cx="1974563" cy="1974563"/>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032" name="Picture 8" descr="C:\Users\User-03\Downloads\IMG-20200515-WA004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074" y="864096"/>
            <a:ext cx="2564904" cy="2564904"/>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111062"/>
      </p:ext>
    </p:extLst>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C:\Users\user\Desktop\9maj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6" name="Picture 2" descr="C:\Users\User-03\Downloads\IMG-20200515-WA00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4144872"/>
            <a:ext cx="2174946" cy="2174946"/>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029" name="Picture 5" descr="C:\Users\User-03\Downloads\IMG-20200515-WA00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039499"/>
            <a:ext cx="2280319" cy="2280319"/>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030" name="Picture 6" descr="C:\Users\User-03\Downloads\IMG-20200515-WA00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176" y="764704"/>
            <a:ext cx="2275656" cy="2275656"/>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033" name="Picture 9" descr="C:\Users\User-03\Downloads\IMG-20200515-WA004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5460" y="1652550"/>
            <a:ext cx="2205074" cy="2205074"/>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5292080" y="424287"/>
            <a:ext cx="3071834" cy="1015663"/>
          </a:xfrm>
          <a:prstGeom prst="rect">
            <a:avLst/>
          </a:prstGeom>
        </p:spPr>
        <p:txBody>
          <a:bodyPr wrap="square">
            <a:spAutoFit/>
          </a:bodyPr>
          <a:lstStyle/>
          <a:p>
            <a:pPr algn="ctr"/>
            <a:r>
              <a:rPr lang="kk-KZ" sz="2000" b="1" dirty="0" smtClean="0">
                <a:solidFill>
                  <a:srgbClr val="FFFF00"/>
                </a:solidFill>
                <a:latin typeface="Times New Roman"/>
              </a:rPr>
              <a:t>Жеңіс күніне арналған оқушылардың қолдан жасалған бұйымдары</a:t>
            </a:r>
            <a:endParaRPr lang="ru-RU" sz="2000" b="1" dirty="0">
              <a:solidFill>
                <a:srgbClr val="FFFF00"/>
              </a:solidFill>
              <a:latin typeface="Monotype Corsiva" pitchFamily="66" charset="0"/>
            </a:endParaRPr>
          </a:p>
        </p:txBody>
      </p:sp>
      <p:pic>
        <p:nvPicPr>
          <p:cNvPr id="8" name="Picture 6" descr="C:\Users\User-03\Downloads\IMG-20200515-WA00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6552" y="1422045"/>
            <a:ext cx="1805528" cy="2407371"/>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262726"/>
      </p:ext>
    </p:extLst>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7241" r="3272" b="11816"/>
          <a:stretch>
            <a:fillRect/>
          </a:stretch>
        </p:blipFill>
        <p:spPr bwMode="auto">
          <a:xfrm rot="21310052">
            <a:off x="1282193" y="865001"/>
            <a:ext cx="3939195" cy="5589598"/>
          </a:xfrm>
          <a:prstGeom prst="rect">
            <a:avLst/>
          </a:prstGeom>
          <a:noFill/>
          <a:ln w="9525">
            <a:noFill/>
            <a:miter lim="800000"/>
            <a:headEnd/>
            <a:tailEnd/>
          </a:ln>
          <a:effectLst/>
        </p:spPr>
      </p:pic>
      <p:pic>
        <p:nvPicPr>
          <p:cNvPr id="1026" name="Picture 2" descr="https://avatars.mds.yandex.net/get-pdb/1889668/c312ff79-5090-4dcd-84b0-e2f4b89e1aa8/s1200"/>
          <p:cNvPicPr>
            <a:picLocks noChangeAspect="1" noChangeArrowheads="1"/>
          </p:cNvPicPr>
          <p:nvPr/>
        </p:nvPicPr>
        <p:blipFill>
          <a:blip r:embed="rId3"/>
          <a:srcRect/>
          <a:stretch>
            <a:fillRect/>
          </a:stretch>
        </p:blipFill>
        <p:spPr bwMode="auto">
          <a:xfrm>
            <a:off x="6080" y="0"/>
            <a:ext cx="9144000" cy="6858000"/>
          </a:xfrm>
          <a:prstGeom prst="rect">
            <a:avLst/>
          </a:prstGeom>
          <a:noFill/>
        </p:spPr>
      </p:pic>
      <p:sp>
        <p:nvSpPr>
          <p:cNvPr id="4" name="Прямоугольник 3"/>
          <p:cNvSpPr/>
          <p:nvPr/>
        </p:nvSpPr>
        <p:spPr>
          <a:xfrm>
            <a:off x="2195736" y="4221088"/>
            <a:ext cx="3456384" cy="1938992"/>
          </a:xfrm>
          <a:prstGeom prst="rect">
            <a:avLst/>
          </a:prstGeom>
        </p:spPr>
        <p:txBody>
          <a:bodyPr wrap="square">
            <a:spAutoFit/>
          </a:bodyPr>
          <a:lstStyle/>
          <a:p>
            <a:pPr algn="ctr"/>
            <a:r>
              <a:rPr lang="kk-KZ" sz="2000" b="1" dirty="0">
                <a:solidFill>
                  <a:srgbClr val="0000FF"/>
                </a:solidFill>
                <a:latin typeface="Times New Roman"/>
                <a:ea typeface="Times New Roman"/>
              </a:rPr>
              <a:t>«Мен  батырдың ұрпағымын» </a:t>
            </a:r>
            <a:endParaRPr lang="kk-KZ" sz="2000" b="1" dirty="0" smtClean="0">
              <a:solidFill>
                <a:srgbClr val="0000FF"/>
              </a:solidFill>
              <a:latin typeface="Times New Roman"/>
              <a:ea typeface="Times New Roman"/>
            </a:endParaRPr>
          </a:p>
          <a:p>
            <a:pPr algn="ctr"/>
            <a:r>
              <a:rPr lang="kk-KZ" sz="2000" b="1" dirty="0" smtClean="0">
                <a:solidFill>
                  <a:srgbClr val="0000FF"/>
                </a:solidFill>
                <a:latin typeface="Times New Roman"/>
                <a:ea typeface="Times New Roman"/>
              </a:rPr>
              <a:t>айдарында </a:t>
            </a:r>
            <a:r>
              <a:rPr lang="kk-KZ" sz="2000" b="1" dirty="0">
                <a:solidFill>
                  <a:srgbClr val="0000FF"/>
                </a:solidFill>
                <a:latin typeface="Times New Roman"/>
                <a:ea typeface="Times New Roman"/>
              </a:rPr>
              <a:t>челлендж ұйымдастырылып, соғыс ардагерлерінің ерен еңбектері жайында айтты.</a:t>
            </a:r>
            <a:endParaRPr lang="ru-RU" sz="2000" b="1" dirty="0">
              <a:solidFill>
                <a:srgbClr val="0000FF"/>
              </a:solidFill>
              <a:latin typeface="Monotype Corsiva" pitchFamily="66" charset="0"/>
            </a:endParaRPr>
          </a:p>
        </p:txBody>
      </p:sp>
      <p:pic>
        <p:nvPicPr>
          <p:cNvPr id="5" name="Picture 2" descr="C:\Users\User-03\Downloads\Screenshot_20200515-104439_Facebook.jpg"/>
          <p:cNvPicPr>
            <a:picLocks noChangeAspect="1" noChangeArrowheads="1"/>
          </p:cNvPicPr>
          <p:nvPr/>
        </p:nvPicPr>
        <p:blipFill rotWithShape="1">
          <a:blip r:embed="rId4">
            <a:extLst>
              <a:ext uri="{28A0092B-C50C-407E-A947-70E740481C1C}">
                <a14:useLocalDpi xmlns:a14="http://schemas.microsoft.com/office/drawing/2010/main" val="0"/>
              </a:ext>
            </a:extLst>
          </a:blip>
          <a:srcRect l="20468" t="28638" r="18934" b="33942"/>
          <a:stretch/>
        </p:blipFill>
        <p:spPr bwMode="auto">
          <a:xfrm>
            <a:off x="5879751" y="836712"/>
            <a:ext cx="2838610" cy="33843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3012" name="AutoShape 4" descr="https://ds05.infourok.ru/uploads/ex/05ac/000e5d8b-61072843/hello_html_2a8baed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14" name="Picture 2" descr="https://geotop.msk.ru/images/postcard/pobeda-201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075" name="Picture 3"/>
          <p:cNvPicPr>
            <a:picLocks noChangeAspect="1" noChangeArrowheads="1"/>
          </p:cNvPicPr>
          <p:nvPr/>
        </p:nvPicPr>
        <p:blipFill>
          <a:blip r:embed="rId3"/>
          <a:srcRect t="16280"/>
          <a:stretch>
            <a:fillRect/>
          </a:stretch>
        </p:blipFill>
        <p:spPr bwMode="auto">
          <a:xfrm rot="21120233">
            <a:off x="2589817" y="1536548"/>
            <a:ext cx="2712554" cy="3784902"/>
          </a:xfrm>
          <a:prstGeom prst="rect">
            <a:avLst/>
          </a:prstGeom>
          <a:ln>
            <a:noFill/>
          </a:ln>
          <a:effectLst>
            <a:softEdge rad="112500"/>
          </a:effectLst>
        </p:spPr>
      </p:pic>
      <p:sp>
        <p:nvSpPr>
          <p:cNvPr id="6" name="Прямоугольник 5"/>
          <p:cNvSpPr/>
          <p:nvPr/>
        </p:nvSpPr>
        <p:spPr>
          <a:xfrm>
            <a:off x="4860032" y="581489"/>
            <a:ext cx="3456384" cy="1938992"/>
          </a:xfrm>
          <a:prstGeom prst="rect">
            <a:avLst/>
          </a:prstGeom>
        </p:spPr>
        <p:txBody>
          <a:bodyPr wrap="square">
            <a:spAutoFit/>
          </a:bodyPr>
          <a:lstStyle/>
          <a:p>
            <a:pPr algn="ctr"/>
            <a:r>
              <a:rPr lang="kk-KZ" sz="2000" b="1" dirty="0">
                <a:solidFill>
                  <a:srgbClr val="FF0000"/>
                </a:solidFill>
                <a:latin typeface="Times New Roman"/>
                <a:ea typeface="Times New Roman"/>
              </a:rPr>
              <a:t>«Мен  батырдың ұрпағымын» </a:t>
            </a:r>
            <a:endParaRPr lang="kk-KZ" sz="2000" b="1" dirty="0" smtClean="0">
              <a:solidFill>
                <a:srgbClr val="FF0000"/>
              </a:solidFill>
              <a:latin typeface="Times New Roman"/>
              <a:ea typeface="Times New Roman"/>
            </a:endParaRPr>
          </a:p>
          <a:p>
            <a:pPr algn="ctr"/>
            <a:r>
              <a:rPr lang="kk-KZ" sz="2000" b="1" dirty="0" smtClean="0">
                <a:solidFill>
                  <a:srgbClr val="FF0000"/>
                </a:solidFill>
                <a:latin typeface="Times New Roman"/>
                <a:ea typeface="Times New Roman"/>
              </a:rPr>
              <a:t>айдарында </a:t>
            </a:r>
            <a:r>
              <a:rPr lang="kk-KZ" sz="2000" b="1" dirty="0">
                <a:solidFill>
                  <a:srgbClr val="FF0000"/>
                </a:solidFill>
                <a:latin typeface="Times New Roman"/>
                <a:ea typeface="Times New Roman"/>
              </a:rPr>
              <a:t>челлендж ұйымдастырылып, соғыс ардагерлерінің ерен еңбектері жайында айтты.</a:t>
            </a:r>
            <a:endParaRPr lang="ru-RU" sz="2000" b="1" dirty="0">
              <a:solidFill>
                <a:srgbClr val="FF0000"/>
              </a:solidFill>
              <a:latin typeface="Monotype Corsiva" pitchFamily="66" charset="0"/>
            </a:endParaRPr>
          </a:p>
        </p:txBody>
      </p:sp>
      <p:pic>
        <p:nvPicPr>
          <p:cNvPr id="7" name="Picture 3"/>
          <p:cNvPicPr>
            <a:picLocks noChangeAspect="1" noChangeArrowheads="1"/>
          </p:cNvPicPr>
          <p:nvPr/>
        </p:nvPicPr>
        <p:blipFill>
          <a:blip r:embed="rId4"/>
          <a:srcRect t="12884" r="612"/>
          <a:stretch>
            <a:fillRect/>
          </a:stretch>
        </p:blipFill>
        <p:spPr bwMode="auto">
          <a:xfrm rot="20921217">
            <a:off x="647258" y="2337522"/>
            <a:ext cx="2232248" cy="3333712"/>
          </a:xfrm>
          <a:prstGeom prst="rect">
            <a:avLst/>
          </a:prstGeom>
          <a:ln w="28575">
            <a:solidFill>
              <a:srgbClr val="D20000"/>
            </a:solidFill>
            <a:prstDash val="lgDash"/>
          </a:ln>
          <a:effectLst>
            <a:softEdge rad="112500"/>
          </a:effectLst>
        </p:spPr>
      </p:pic>
    </p:spTree>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pic>
        <p:nvPicPr>
          <p:cNvPr id="45058" name="Picture 2" descr="https://ds04.infourok.ru/uploads/ex/0425/00066cc4-2fe8ca22/2/640/img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8" name="Picture 3" descr="C:\Users\hp\Desktop\Screenshot_20200512-220259_Facebook.jpg"/>
          <p:cNvPicPr>
            <a:picLocks noChangeAspect="1" noChangeArrowheads="1"/>
          </p:cNvPicPr>
          <p:nvPr/>
        </p:nvPicPr>
        <p:blipFill>
          <a:blip r:embed="rId3"/>
          <a:srcRect t="15698" b="66566"/>
          <a:stretch>
            <a:fillRect/>
          </a:stretch>
        </p:blipFill>
        <p:spPr bwMode="auto">
          <a:xfrm>
            <a:off x="4116251" y="1412775"/>
            <a:ext cx="4384792" cy="1914597"/>
          </a:xfrm>
          <a:prstGeom prst="rect">
            <a:avLst/>
          </a:prstGeom>
          <a:noFill/>
          <a:ln w="28575">
            <a:solidFill>
              <a:srgbClr val="FF0000"/>
            </a:solidFill>
          </a:ln>
        </p:spPr>
      </p:pic>
      <p:pic>
        <p:nvPicPr>
          <p:cNvPr id="9" name="Picture 2" descr="C:\Users\User-03\Desktop\a3b9c38a-f1ed-475a-a469-26fde5af9d61.jpg"/>
          <p:cNvPicPr>
            <a:picLocks noChangeAspect="1" noChangeArrowheads="1"/>
          </p:cNvPicPr>
          <p:nvPr/>
        </p:nvPicPr>
        <p:blipFill rotWithShape="1">
          <a:blip r:embed="rId4">
            <a:extLst>
              <a:ext uri="{28A0092B-C50C-407E-A947-70E740481C1C}">
                <a14:useLocalDpi xmlns:a14="http://schemas.microsoft.com/office/drawing/2010/main" val="0"/>
              </a:ext>
            </a:extLst>
          </a:blip>
          <a:srcRect l="13506" t="29851" r="26493" b="9478"/>
          <a:stretch/>
        </p:blipFill>
        <p:spPr bwMode="auto">
          <a:xfrm>
            <a:off x="761694" y="1412775"/>
            <a:ext cx="1762244" cy="1982625"/>
          </a:xfrm>
          <a:prstGeom prst="rect">
            <a:avLst/>
          </a:prstGeom>
          <a:noFill/>
          <a:ln w="38100">
            <a:solidFill>
              <a:srgbClr val="0000FF"/>
            </a:solidFill>
            <a:prstDash val="dashDot"/>
          </a:ln>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714480" y="500042"/>
            <a:ext cx="7220413"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2400" b="1" dirty="0"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a:t>
            </a:r>
            <a:r>
              <a:rPr lang="ru-RU" sz="2400" b="1" dirty="0" err="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Жеңісті</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err="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жырлаймыз</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p>
          <a:p>
            <a:pPr>
              <a:defRPr/>
            </a:pPr>
            <a:r>
              <a:rPr lang="ru-RU" sz="24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онлайн </a:t>
            </a:r>
            <a:r>
              <a:rPr lang="ru-RU" sz="2400" b="1" dirty="0" err="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ән</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err="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байқауы</a:t>
            </a:r>
            <a:endParaRPr lang="ru-RU" sz="24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1" name="Picture 2" descr="C:\Users\hp\Desktop\FB_IMG_1589299619359.jpg"/>
          <p:cNvPicPr>
            <a:picLocks noChangeAspect="1" noChangeArrowheads="1"/>
          </p:cNvPicPr>
          <p:nvPr/>
        </p:nvPicPr>
        <p:blipFill>
          <a:blip r:embed="rId5"/>
          <a:srcRect/>
          <a:stretch>
            <a:fillRect/>
          </a:stretch>
        </p:blipFill>
        <p:spPr bwMode="auto">
          <a:xfrm>
            <a:off x="5038745" y="3469144"/>
            <a:ext cx="2539803" cy="1781390"/>
          </a:xfrm>
          <a:prstGeom prst="rect">
            <a:avLst/>
          </a:prstGeom>
          <a:noFill/>
        </p:spPr>
      </p:pic>
      <p:pic>
        <p:nvPicPr>
          <p:cNvPr id="12" name="Picture 4" descr="C:\Users\hp\Desktop\Screenshot_20200512-220259_Facebook.jpg"/>
          <p:cNvPicPr>
            <a:picLocks noChangeAspect="1" noChangeArrowheads="1"/>
          </p:cNvPicPr>
          <p:nvPr/>
        </p:nvPicPr>
        <p:blipFill>
          <a:blip r:embed="rId3"/>
          <a:srcRect t="58783" b="17399"/>
          <a:stretch>
            <a:fillRect/>
          </a:stretch>
        </p:blipFill>
        <p:spPr bwMode="auto">
          <a:xfrm>
            <a:off x="2123728" y="3500228"/>
            <a:ext cx="2190677" cy="1806369"/>
          </a:xfrm>
          <a:prstGeom prst="rect">
            <a:avLst/>
          </a:prstGeom>
          <a:noFill/>
          <a:ln>
            <a:solidFill>
              <a:srgbClr val="0000FF"/>
            </a:solidFill>
          </a:ln>
        </p:spPr>
      </p:pic>
      <p:pic>
        <p:nvPicPr>
          <p:cNvPr id="13" name="Picture 5" descr="C:\Users\hp\Desktop\слайд география\кітапхана\интернет скачать\clip_imcxxgage001.png"/>
          <p:cNvPicPr>
            <a:picLocks noChangeAspect="1" noChangeArrowheads="1"/>
          </p:cNvPicPr>
          <p:nvPr/>
        </p:nvPicPr>
        <p:blipFill>
          <a:blip r:embed="rId6"/>
          <a:srcRect/>
          <a:stretch>
            <a:fillRect/>
          </a:stretch>
        </p:blipFill>
        <p:spPr bwMode="auto">
          <a:xfrm>
            <a:off x="7317636" y="165448"/>
            <a:ext cx="1591305" cy="750092"/>
          </a:xfrm>
          <a:prstGeom prst="rect">
            <a:avLst/>
          </a:prstGeom>
          <a:noFill/>
        </p:spPr>
      </p:pic>
      <p:pic>
        <p:nvPicPr>
          <p:cNvPr id="3074" name="Picture 2" descr="C:\Users\User-03\Desktop\9559272a2dfdfd3c6a7f4167f9ea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701" r="25721"/>
          <a:stretch/>
        </p:blipFill>
        <p:spPr bwMode="auto">
          <a:xfrm>
            <a:off x="661062" y="4221088"/>
            <a:ext cx="931438" cy="12197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pic>
        <p:nvPicPr>
          <p:cNvPr id="45058" name="Picture 2" descr="https://ds04.infourok.ru/uploads/ex/0425/00066cc4-2fe8ca22/2/640/img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3" name="Picture 5" descr="C:\Users\hp\Desktop\слайд география\кітапхана\интернет скачать\clip_imcxxgage001.png"/>
          <p:cNvPicPr>
            <a:picLocks noChangeAspect="1" noChangeArrowheads="1"/>
          </p:cNvPicPr>
          <p:nvPr/>
        </p:nvPicPr>
        <p:blipFill>
          <a:blip r:embed="rId3"/>
          <a:srcRect/>
          <a:stretch>
            <a:fillRect/>
          </a:stretch>
        </p:blipFill>
        <p:spPr bwMode="auto">
          <a:xfrm>
            <a:off x="7237875" y="371690"/>
            <a:ext cx="1591305" cy="750092"/>
          </a:xfrm>
          <a:prstGeom prst="rect">
            <a:avLst/>
          </a:prstGeom>
          <a:noFill/>
        </p:spPr>
      </p:pic>
      <p:pic>
        <p:nvPicPr>
          <p:cNvPr id="14" name="Picture 2" descr="C:\Users\User-03\Desktop\4e60e3b3-e699-4c45-9ab9-863130072e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449" y="1178696"/>
            <a:ext cx="1687728" cy="2250304"/>
          </a:xfrm>
          <a:prstGeom prst="rect">
            <a:avLst/>
          </a:prstGeom>
          <a:noFill/>
          <a:ln w="38100">
            <a:solidFill>
              <a:srgbClr val="0000FF"/>
            </a:solidFill>
            <a:prstDash val="dash"/>
          </a:ln>
          <a:extLst>
            <a:ext uri="{909E8E84-426E-40DD-AFC4-6F175D3DCCD1}">
              <a14:hiddenFill xmlns:a14="http://schemas.microsoft.com/office/drawing/2010/main">
                <a:solidFill>
                  <a:srgbClr val="FFFFFF"/>
                </a:solidFill>
              </a14:hiddenFill>
            </a:ext>
          </a:extLst>
        </p:spPr>
      </p:pic>
      <p:pic>
        <p:nvPicPr>
          <p:cNvPr id="15" name="Picture 2" descr="C:\Users\hp\Downloads\Весна.jpg"/>
          <p:cNvPicPr>
            <a:picLocks noChangeAspect="1" noChangeArrowheads="1"/>
          </p:cNvPicPr>
          <p:nvPr/>
        </p:nvPicPr>
        <p:blipFill>
          <a:blip r:embed="rId5" cstate="print"/>
          <a:srcRect/>
          <a:stretch>
            <a:fillRect/>
          </a:stretch>
        </p:blipFill>
        <p:spPr bwMode="auto">
          <a:xfrm>
            <a:off x="2577620" y="3366714"/>
            <a:ext cx="2747066" cy="1944763"/>
          </a:xfrm>
          <a:prstGeom prst="rect">
            <a:avLst/>
          </a:prstGeom>
          <a:noFill/>
        </p:spPr>
      </p:pic>
      <p:pic>
        <p:nvPicPr>
          <p:cNvPr id="16" name="Picture 3" descr="C:\Users\hp\Desktop\FB_IMG_1589299560410.jpg"/>
          <p:cNvPicPr>
            <a:picLocks noChangeAspect="1" noChangeArrowheads="1"/>
          </p:cNvPicPr>
          <p:nvPr/>
        </p:nvPicPr>
        <p:blipFill>
          <a:blip r:embed="rId6"/>
          <a:srcRect/>
          <a:stretch>
            <a:fillRect/>
          </a:stretch>
        </p:blipFill>
        <p:spPr bwMode="auto">
          <a:xfrm>
            <a:off x="6317842" y="3396224"/>
            <a:ext cx="2591099" cy="1885744"/>
          </a:xfrm>
          <a:prstGeom prst="rect">
            <a:avLst/>
          </a:prstGeom>
          <a:noFill/>
        </p:spPr>
      </p:pic>
      <p:pic>
        <p:nvPicPr>
          <p:cNvPr id="17" name="Picture 4" descr="C:\Users\hp\Desktop\Screenshot_20200512-220251_Facebook.jpg"/>
          <p:cNvPicPr>
            <a:picLocks noChangeAspect="1" noChangeArrowheads="1"/>
          </p:cNvPicPr>
          <p:nvPr/>
        </p:nvPicPr>
        <p:blipFill>
          <a:blip r:embed="rId7"/>
          <a:srcRect t="14583" b="69792"/>
          <a:stretch>
            <a:fillRect/>
          </a:stretch>
        </p:blipFill>
        <p:spPr bwMode="auto">
          <a:xfrm>
            <a:off x="3571868" y="1500174"/>
            <a:ext cx="5115697" cy="1643074"/>
          </a:xfrm>
          <a:prstGeom prst="rect">
            <a:avLst/>
          </a:prstGeom>
          <a:noFill/>
          <a:ln>
            <a:solidFill>
              <a:srgbClr val="FF0000"/>
            </a:solidFill>
          </a:ln>
        </p:spPr>
      </p:pic>
      <p:sp>
        <p:nvSpPr>
          <p:cNvPr id="18" name="Прямоугольник 17"/>
          <p:cNvSpPr/>
          <p:nvPr/>
        </p:nvSpPr>
        <p:spPr>
          <a:xfrm>
            <a:off x="1714480" y="500042"/>
            <a:ext cx="7220413"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a:t>
            </a:r>
            <a:r>
              <a:rPr lang="ru-RU" sz="24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Ж</a:t>
            </a:r>
            <a:r>
              <a:rPr lang="ru-RU" sz="2400" b="1" dirty="0" err="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елбіре</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err="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Жеңіс</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err="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туы</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p>
          <a:p>
            <a:pPr>
              <a:defRPr/>
            </a:pPr>
            <a:r>
              <a:rPr lang="ru-RU" sz="24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err="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бейнеролик</a:t>
            </a:r>
            <a:r>
              <a:rPr lang="ru-RU" sz="24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400" b="1" dirty="0" err="1"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байқауы</a:t>
            </a:r>
            <a:endParaRPr lang="ru-RU" sz="24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9" name="Picture 2" descr="C:\Users\User-03\Desktop\9559272a2dfdfd3c6a7f4167f9ea7.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01" r="25721"/>
          <a:stretch/>
        </p:blipFill>
        <p:spPr bwMode="auto">
          <a:xfrm>
            <a:off x="661062" y="4221088"/>
            <a:ext cx="931438" cy="121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163886"/>
      </p:ext>
    </p:extLst>
  </p:cSld>
  <p:clrMapOvr>
    <a:masterClrMapping/>
  </p:clrMapOvr>
  <p:transition advClick="0" advTm="5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233</Words>
  <Application>Microsoft Office PowerPoint</Application>
  <PresentationFormat>Экран (4:3)</PresentationFormat>
  <Paragraphs>19</Paragraphs>
  <Slides>11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11</vt:i4>
      </vt:variant>
    </vt:vector>
  </HeadingPairs>
  <TitlesOfParts>
    <vt:vector size="13" baseType="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User-03</cp:lastModifiedBy>
  <cp:revision>159</cp:revision>
  <dcterms:created xsi:type="dcterms:W3CDTF">2020-03-29T15:28:16Z</dcterms:created>
  <dcterms:modified xsi:type="dcterms:W3CDTF">2020-05-15T08:31:06Z</dcterms:modified>
</cp:coreProperties>
</file>