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7" r:id="rId4"/>
    <p:sldId id="276" r:id="rId5"/>
    <p:sldId id="278" r:id="rId6"/>
    <p:sldId id="279" r:id="rId7"/>
    <p:sldId id="280" r:id="rId8"/>
    <p:sldId id="277" r:id="rId9"/>
    <p:sldId id="281" r:id="rId10"/>
    <p:sldId id="282"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132663"/>
            <a:ext cx="8229600" cy="4525963"/>
          </a:xfrm>
        </p:spPr>
        <p:txBody>
          <a:bodyPr>
            <a:normAutofit/>
          </a:bodyPr>
          <a:lstStyle/>
          <a:p>
            <a:pPr marL="0" indent="0" algn="ctr">
              <a:buNone/>
            </a:pPr>
            <a:r>
              <a:rPr lang="kk-KZ" sz="4000" dirty="0" smtClean="0">
                <a:solidFill>
                  <a:schemeClr val="tx2">
                    <a:lumMod val="75000"/>
                  </a:schemeClr>
                </a:solidFill>
                <a:latin typeface="Times New Roman" pitchFamily="18" charset="0"/>
                <a:cs typeface="Times New Roman" pitchFamily="18" charset="0"/>
              </a:rPr>
              <a:t>Сіздердің назарларыңызға </a:t>
            </a:r>
          </a:p>
          <a:p>
            <a:pPr marL="0" indent="0" algn="ctr">
              <a:buNone/>
            </a:pPr>
            <a:r>
              <a:rPr lang="kk-KZ" sz="4000" dirty="0">
                <a:solidFill>
                  <a:schemeClr val="tx2">
                    <a:lumMod val="75000"/>
                  </a:schemeClr>
                </a:solidFill>
                <a:latin typeface="Times New Roman" pitchFamily="18" charset="0"/>
                <a:cs typeface="Times New Roman" pitchFamily="18" charset="0"/>
              </a:rPr>
              <a:t>Біржан сал ауданы білім беру ұйымдарында                                               гуманитарлық бағытта атқарылып жатқан жұмыстар жайлы </a:t>
            </a:r>
            <a:endParaRPr lang="ru-RU" sz="4000" dirty="0">
              <a:solidFill>
                <a:schemeClr val="tx2">
                  <a:lumMod val="75000"/>
                </a:schemeClr>
              </a:solidFill>
              <a:latin typeface="Times New Roman" pitchFamily="18" charset="0"/>
              <a:cs typeface="Times New Roman" pitchFamily="18" charset="0"/>
            </a:endParaRPr>
          </a:p>
          <a:p>
            <a:pPr marL="0" indent="0" algn="ctr">
              <a:buNone/>
            </a:pPr>
            <a:r>
              <a:rPr lang="kk-KZ" sz="4000" dirty="0" smtClean="0">
                <a:solidFill>
                  <a:schemeClr val="tx2">
                    <a:lumMod val="75000"/>
                  </a:schemeClr>
                </a:solidFill>
                <a:latin typeface="Times New Roman" pitchFamily="18" charset="0"/>
                <a:cs typeface="Times New Roman" pitchFamily="18" charset="0"/>
              </a:rPr>
              <a:t>ақпаратты</a:t>
            </a:r>
            <a:r>
              <a:rPr lang="ru-RU" sz="4000" dirty="0" smtClean="0">
                <a:solidFill>
                  <a:schemeClr val="tx2">
                    <a:lumMod val="75000"/>
                  </a:schemeClr>
                </a:solidFill>
                <a:latin typeface="Times New Roman" pitchFamily="18" charset="0"/>
                <a:cs typeface="Times New Roman" pitchFamily="18" charset="0"/>
              </a:rPr>
              <a:t>  </a:t>
            </a:r>
            <a:r>
              <a:rPr lang="kk-KZ" sz="4000" dirty="0" smtClean="0">
                <a:solidFill>
                  <a:schemeClr val="tx2">
                    <a:lumMod val="75000"/>
                  </a:schemeClr>
                </a:solidFill>
                <a:latin typeface="Times New Roman" pitchFamily="18" charset="0"/>
                <a:cs typeface="Times New Roman" pitchFamily="18" charset="0"/>
              </a:rPr>
              <a:t>ұсынамын</a:t>
            </a:r>
            <a:endParaRPr lang="ru-RU" sz="4000" dirty="0">
              <a:solidFill>
                <a:schemeClr val="tx2">
                  <a:lumMod val="75000"/>
                </a:schemeClr>
              </a:solidFill>
              <a:latin typeface="Times New Roman" pitchFamily="18" charset="0"/>
              <a:cs typeface="Times New Roman" pitchFamily="18" charset="0"/>
            </a:endParaRPr>
          </a:p>
        </p:txBody>
      </p:sp>
      <p:pic>
        <p:nvPicPr>
          <p:cNvPr id="1026" name="Picture 2" descr="C:\Users\Руслан\Desktop\Эмблема!!\13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2197794" cy="200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56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052736"/>
            <a:ext cx="8229600" cy="4525963"/>
          </a:xfrm>
        </p:spPr>
        <p:txBody>
          <a:bodyPr>
            <a:normAutofit fontScale="70000" lnSpcReduction="20000"/>
          </a:bodyPr>
          <a:lstStyle/>
          <a:p>
            <a:pPr marL="0" indent="0" fontAlgn="base">
              <a:buNone/>
            </a:pPr>
            <a:r>
              <a:rPr lang="kk-KZ" sz="3400" dirty="0">
                <a:solidFill>
                  <a:srgbClr val="002060"/>
                </a:solidFill>
                <a:latin typeface="Times New Roman" pitchFamily="18" charset="0"/>
                <a:cs typeface="Times New Roman" pitchFamily="18" charset="0"/>
              </a:rPr>
              <a:t>Қазіргі уақытта мектептеріміздің барлық пәндері аталған интернет қосымшалары арқылы қашықтан  өткізіп келеді.</a:t>
            </a:r>
            <a:endParaRPr lang="ru-RU" sz="3400" dirty="0">
              <a:solidFill>
                <a:srgbClr val="002060"/>
              </a:solidFill>
              <a:latin typeface="Times New Roman" pitchFamily="18" charset="0"/>
              <a:cs typeface="Times New Roman" pitchFamily="18" charset="0"/>
            </a:endParaRPr>
          </a:p>
          <a:p>
            <a:pPr marL="0" indent="0">
              <a:buNone/>
            </a:pPr>
            <a:r>
              <a:rPr lang="kk-KZ" sz="3400" dirty="0">
                <a:solidFill>
                  <a:srgbClr val="002060"/>
                </a:solidFill>
                <a:latin typeface="Times New Roman" pitchFamily="18" charset="0"/>
                <a:cs typeface="Times New Roman" pitchFamily="18" charset="0"/>
              </a:rPr>
              <a:t>Соның ішінде гуманитарлық пәндер бірлестігі де жұмыс атқарып келеді. Қашықтан оқытудың алғашқы аптасы аяқталғаннан кейін  қандай әдіс-тәсілдер қашықтан оқытуға тиімді екендігі туралы Zoom  қосымшасы арқылы гуманитарлық пән мұғалімдері жиын өткізді. Жиын барысында «Дербес пікір айту», “5 W , 1 Н” сұрақтар кестесі, РРР әдісі, Лонгрид  және «Өзің ізден» сияқты т.б. әдіс-тәсілдер тиімді екені анықталып, </a:t>
            </a:r>
            <a:r>
              <a:rPr lang="kk-KZ" sz="3400" dirty="0" smtClean="0">
                <a:solidFill>
                  <a:srgbClr val="002060"/>
                </a:solidFill>
                <a:latin typeface="Times New Roman" pitchFamily="18" charset="0"/>
                <a:cs typeface="Times New Roman" pitchFamily="18" charset="0"/>
              </a:rPr>
              <a:t>жұмыс жасалуда. Мұғалімдер </a:t>
            </a:r>
            <a:r>
              <a:rPr lang="kk-KZ" sz="3400" dirty="0">
                <a:solidFill>
                  <a:srgbClr val="002060"/>
                </a:solidFill>
                <a:latin typeface="Times New Roman" pitchFamily="18" charset="0"/>
                <a:cs typeface="Times New Roman" pitchFamily="18" charset="0"/>
              </a:rPr>
              <a:t>ассоциациясы келген құжаттарды талқылауда, БЖБ, ТЖБ тапсырмаларын дайындауда, баллдық жүйеге қатысты сұрақтар талқылауда, күнделікті сабақтарын жоспарлауында бірігіп көптеген мәселелерді шешті. </a:t>
            </a:r>
            <a:endParaRPr lang="ru-RU" sz="3400" dirty="0">
              <a:solidFill>
                <a:srgbClr val="002060"/>
              </a:solidFill>
              <a:latin typeface="Times New Roman" pitchFamily="18" charset="0"/>
              <a:cs typeface="Times New Roman" pitchFamily="18" charset="0"/>
            </a:endParaRPr>
          </a:p>
          <a:p>
            <a:pPr marL="0" indent="0">
              <a:buNone/>
            </a:pPr>
            <a:endParaRPr lang="ru-RU" dirty="0">
              <a:solidFill>
                <a:srgbClr val="002060"/>
              </a:solidFill>
            </a:endParaRPr>
          </a:p>
        </p:txBody>
      </p:sp>
    </p:spTree>
    <p:extLst>
      <p:ext uri="{BB962C8B-B14F-4D97-AF65-F5344CB8AC3E}">
        <p14:creationId xmlns:p14="http://schemas.microsoft.com/office/powerpoint/2010/main" val="244921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763642">
            <a:off x="340024" y="2531192"/>
            <a:ext cx="8229600" cy="1143000"/>
          </a:xfrm>
        </p:spPr>
        <p:txBody>
          <a:bodyPr/>
          <a:lstStyle/>
          <a:p>
            <a:r>
              <a:rPr lang="ru-RU" b="1" i="1" dirty="0" err="1" smtClean="0">
                <a:solidFill>
                  <a:srgbClr val="00B0F0"/>
                </a:solidFill>
                <a:latin typeface="Times New Roman" pitchFamily="18" charset="0"/>
                <a:cs typeface="Times New Roman" pitchFamily="18" charset="0"/>
              </a:rPr>
              <a:t>Тыңдағандарыңызға</a:t>
            </a:r>
            <a:r>
              <a:rPr lang="ru-RU" b="1" i="1" dirty="0" smtClean="0">
                <a:solidFill>
                  <a:srgbClr val="00B0F0"/>
                </a:solidFill>
                <a:latin typeface="Times New Roman" pitchFamily="18" charset="0"/>
                <a:cs typeface="Times New Roman" pitchFamily="18" charset="0"/>
              </a:rPr>
              <a:t>  </a:t>
            </a:r>
            <a:r>
              <a:rPr lang="ru-RU" b="1" i="1" dirty="0" err="1" smtClean="0">
                <a:solidFill>
                  <a:srgbClr val="00B0F0"/>
                </a:solidFill>
                <a:latin typeface="Times New Roman" pitchFamily="18" charset="0"/>
                <a:cs typeface="Times New Roman" pitchFamily="18" charset="0"/>
              </a:rPr>
              <a:t>рахмет</a:t>
            </a:r>
            <a:r>
              <a:rPr lang="kk-KZ" b="1" i="1" dirty="0" smtClean="0">
                <a:solidFill>
                  <a:srgbClr val="00B0F0"/>
                </a:solidFill>
                <a:latin typeface="Times New Roman" pitchFamily="18" charset="0"/>
                <a:cs typeface="Times New Roman" pitchFamily="18" charset="0"/>
              </a:rPr>
              <a:t>!!!</a:t>
            </a:r>
            <a:endParaRPr lang="ru-RU" b="1" i="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56309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600" y="548680"/>
            <a:ext cx="7416824" cy="1368152"/>
          </a:xfrm>
        </p:spPr>
        <p:txBody>
          <a:bodyPr>
            <a:normAutofit/>
          </a:bodyPr>
          <a:lstStyle/>
          <a:p>
            <a:r>
              <a:rPr lang="kk-KZ" b="1" dirty="0">
                <a:solidFill>
                  <a:srgbClr val="002060"/>
                </a:solidFill>
                <a:latin typeface="Times New Roman" pitchFamily="18" charset="0"/>
                <a:cs typeface="Times New Roman" pitchFamily="18" charset="0"/>
              </a:rPr>
              <a:t>Бүгінгі күні ауданымызда  жалпы білім беретін мектептер саны - </a:t>
            </a:r>
            <a:r>
              <a:rPr lang="kk-KZ" b="1" dirty="0" smtClean="0">
                <a:solidFill>
                  <a:srgbClr val="002060"/>
                </a:solidFill>
                <a:latin typeface="Times New Roman" pitchFamily="18" charset="0"/>
                <a:cs typeface="Times New Roman" pitchFamily="18" charset="0"/>
              </a:rPr>
              <a:t>27</a:t>
            </a:r>
            <a:endParaRPr lang="ru-RU" b="1" dirty="0">
              <a:solidFill>
                <a:srgbClr val="002060"/>
              </a:solidFill>
              <a:latin typeface="Times New Roman" pitchFamily="18" charset="0"/>
              <a:cs typeface="Times New Roman" pitchFamily="18" charset="0"/>
            </a:endParaRPr>
          </a:p>
        </p:txBody>
      </p:sp>
      <p:sp>
        <p:nvSpPr>
          <p:cNvPr id="4" name="Скругленный прямоугольник 3"/>
          <p:cNvSpPr/>
          <p:nvPr/>
        </p:nvSpPr>
        <p:spPr>
          <a:xfrm>
            <a:off x="458542" y="2357165"/>
            <a:ext cx="2601289" cy="116956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k-KZ" sz="2000" dirty="0" smtClean="0">
                <a:solidFill>
                  <a:srgbClr val="FFFF00"/>
                </a:solidFill>
              </a:rPr>
              <a:t>орта мектеп - 14</a:t>
            </a:r>
            <a:endParaRPr lang="ru-RU" sz="2000" dirty="0">
              <a:solidFill>
                <a:srgbClr val="FFFF00"/>
              </a:solidFill>
            </a:endParaRPr>
          </a:p>
        </p:txBody>
      </p:sp>
      <p:sp>
        <p:nvSpPr>
          <p:cNvPr id="5" name="Скругленный прямоугольник 4"/>
          <p:cNvSpPr/>
          <p:nvPr/>
        </p:nvSpPr>
        <p:spPr>
          <a:xfrm>
            <a:off x="3387462" y="2357164"/>
            <a:ext cx="2462979" cy="11695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k-KZ" sz="2000" dirty="0" smtClean="0">
                <a:solidFill>
                  <a:srgbClr val="FFFF00"/>
                </a:solidFill>
                <a:latin typeface="Times New Roman" pitchFamily="18" charset="0"/>
                <a:cs typeface="Times New Roman" pitchFamily="18" charset="0"/>
              </a:rPr>
              <a:t>Негізгі мектеп</a:t>
            </a:r>
            <a:r>
              <a:rPr lang="kk-KZ" dirty="0" smtClean="0">
                <a:solidFill>
                  <a:srgbClr val="FFFF00"/>
                </a:solidFill>
                <a:latin typeface="Times New Roman" pitchFamily="18" charset="0"/>
                <a:cs typeface="Times New Roman" pitchFamily="18" charset="0"/>
              </a:rPr>
              <a:t>-10</a:t>
            </a:r>
            <a:r>
              <a:rPr lang="kk-KZ" dirty="0" smtClean="0">
                <a:solidFill>
                  <a:srgbClr val="002060"/>
                </a:solidFill>
                <a:latin typeface="Times New Roman" pitchFamily="18" charset="0"/>
                <a:cs typeface="Times New Roman" pitchFamily="18" charset="0"/>
              </a:rPr>
              <a:t> </a:t>
            </a:r>
            <a:endParaRPr lang="ru-RU" dirty="0"/>
          </a:p>
        </p:txBody>
      </p:sp>
      <p:sp>
        <p:nvSpPr>
          <p:cNvPr id="6" name="Скругленный прямоугольник 5"/>
          <p:cNvSpPr/>
          <p:nvPr/>
        </p:nvSpPr>
        <p:spPr>
          <a:xfrm>
            <a:off x="6169278" y="2351349"/>
            <a:ext cx="2507178" cy="11631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k-KZ" sz="2000" dirty="0" smtClean="0">
                <a:solidFill>
                  <a:srgbClr val="FFFF00"/>
                </a:solidFill>
                <a:latin typeface="Times New Roman" pitchFamily="18" charset="0"/>
                <a:cs typeface="Times New Roman" pitchFamily="18" charset="0"/>
              </a:rPr>
              <a:t>Бастауыш мектеп</a:t>
            </a:r>
            <a:r>
              <a:rPr lang="kk-KZ" dirty="0" smtClean="0">
                <a:solidFill>
                  <a:srgbClr val="FFFF00"/>
                </a:solidFill>
                <a:latin typeface="Times New Roman" pitchFamily="18" charset="0"/>
                <a:cs typeface="Times New Roman" pitchFamily="18" charset="0"/>
              </a:rPr>
              <a:t> -3</a:t>
            </a:r>
            <a:endParaRPr lang="ru-RU" dirty="0">
              <a:solidFill>
                <a:srgbClr val="FFFF00"/>
              </a:solidFill>
            </a:endParaRPr>
          </a:p>
        </p:txBody>
      </p:sp>
      <p:sp>
        <p:nvSpPr>
          <p:cNvPr id="8" name="Скругленный прямоугольник 7"/>
          <p:cNvSpPr/>
          <p:nvPr/>
        </p:nvSpPr>
        <p:spPr>
          <a:xfrm>
            <a:off x="1835696" y="4498910"/>
            <a:ext cx="2214246"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k-KZ" dirty="0">
                <a:solidFill>
                  <a:srgbClr val="FFFF00"/>
                </a:solidFill>
                <a:latin typeface="Times New Roman" pitchFamily="18" charset="0"/>
                <a:cs typeface="Times New Roman" pitchFamily="18" charset="0"/>
              </a:rPr>
              <a:t>3 </a:t>
            </a:r>
            <a:r>
              <a:rPr lang="kk-KZ" sz="2000" dirty="0" smtClean="0">
                <a:solidFill>
                  <a:srgbClr val="FFFF00"/>
                </a:solidFill>
                <a:latin typeface="Times New Roman" pitchFamily="18" charset="0"/>
                <a:cs typeface="Times New Roman" pitchFamily="18" charset="0"/>
              </a:rPr>
              <a:t>балабақша</a:t>
            </a:r>
            <a:endParaRPr lang="ru-RU" dirty="0">
              <a:solidFill>
                <a:srgbClr val="FFFF00"/>
              </a:solidFill>
            </a:endParaRPr>
          </a:p>
        </p:txBody>
      </p:sp>
      <p:sp>
        <p:nvSpPr>
          <p:cNvPr id="10" name="Скругленный прямоугольник 9"/>
          <p:cNvSpPr/>
          <p:nvPr/>
        </p:nvSpPr>
        <p:spPr>
          <a:xfrm>
            <a:off x="5177516" y="4476395"/>
            <a:ext cx="2245351"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k-KZ" dirty="0" smtClean="0">
                <a:solidFill>
                  <a:srgbClr val="FFFF00"/>
                </a:solidFill>
                <a:latin typeface="Times New Roman" pitchFamily="18" charset="0"/>
                <a:cs typeface="Times New Roman" pitchFamily="18" charset="0"/>
              </a:rPr>
              <a:t>19 шағын орталық</a:t>
            </a:r>
            <a:endParaRPr lang="ru-RU" sz="2000" dirty="0">
              <a:solidFill>
                <a:srgbClr val="FFFF00"/>
              </a:solidFill>
            </a:endParaRPr>
          </a:p>
        </p:txBody>
      </p:sp>
    </p:spTree>
    <p:extLst>
      <p:ext uri="{BB962C8B-B14F-4D97-AF65-F5344CB8AC3E}">
        <p14:creationId xmlns:p14="http://schemas.microsoft.com/office/powerpoint/2010/main" val="307076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568952" cy="3168352"/>
          </a:xfrm>
        </p:spPr>
        <p:txBody>
          <a:bodyPr>
            <a:noAutofit/>
          </a:bodyPr>
          <a:lstStyle/>
          <a:p>
            <a:pPr marL="0" indent="0" algn="ctr">
              <a:buNone/>
            </a:pPr>
            <a:r>
              <a:rPr lang="kk-KZ" dirty="0">
                <a:solidFill>
                  <a:schemeClr val="tx2">
                    <a:lumMod val="75000"/>
                  </a:schemeClr>
                </a:solidFill>
                <a:latin typeface="Times New Roman" pitchFamily="18" charset="0"/>
                <a:cs typeface="Times New Roman" pitchFamily="18" charset="0"/>
              </a:rPr>
              <a:t>Жалпы білім беру ұйымдарында гуманитарлық бағытта жұмыс жасайтын мұғалімдердің жалпы саны - 123. </a:t>
            </a:r>
            <a:endParaRPr lang="kk-KZ" dirty="0" smtClean="0">
              <a:solidFill>
                <a:schemeClr val="tx2">
                  <a:lumMod val="75000"/>
                </a:schemeClr>
              </a:solidFill>
              <a:latin typeface="Times New Roman" pitchFamily="18" charset="0"/>
              <a:cs typeface="Times New Roman" pitchFamily="18" charset="0"/>
            </a:endParaRPr>
          </a:p>
          <a:p>
            <a:pPr marL="0" indent="0" algn="ctr">
              <a:buNone/>
            </a:pPr>
            <a:r>
              <a:rPr lang="kk-KZ" dirty="0">
                <a:solidFill>
                  <a:schemeClr val="tx2">
                    <a:lumMod val="75000"/>
                  </a:schemeClr>
                </a:solidFill>
                <a:latin typeface="Times New Roman" pitchFamily="18" charset="0"/>
                <a:cs typeface="Times New Roman" pitchFamily="18" charset="0"/>
              </a:rPr>
              <a:t> </a:t>
            </a:r>
            <a:r>
              <a:rPr lang="kk-KZ" dirty="0" smtClean="0">
                <a:solidFill>
                  <a:schemeClr val="tx2">
                    <a:lumMod val="75000"/>
                  </a:schemeClr>
                </a:solidFill>
                <a:latin typeface="Times New Roman" pitchFamily="18" charset="0"/>
                <a:cs typeface="Times New Roman" pitchFamily="18" charset="0"/>
              </a:rPr>
              <a:t>     Оның </a:t>
            </a:r>
            <a:r>
              <a:rPr lang="kk-KZ" dirty="0">
                <a:solidFill>
                  <a:schemeClr val="tx2">
                    <a:lumMod val="75000"/>
                  </a:schemeClr>
                </a:solidFill>
                <a:latin typeface="Times New Roman" pitchFamily="18" charset="0"/>
                <a:cs typeface="Times New Roman" pitchFamily="18" charset="0"/>
              </a:rPr>
              <a:t>ішінде қазақ сыныптарында қазақ тілінен – 32, </a:t>
            </a:r>
            <a:r>
              <a:rPr lang="kk-KZ" dirty="0" smtClean="0">
                <a:solidFill>
                  <a:schemeClr val="tx2">
                    <a:lumMod val="75000"/>
                  </a:schemeClr>
                </a:solidFill>
                <a:latin typeface="Times New Roman" pitchFamily="18" charset="0"/>
                <a:cs typeface="Times New Roman" pitchFamily="18" charset="0"/>
              </a:rPr>
              <a:t>     орыс </a:t>
            </a:r>
            <a:r>
              <a:rPr lang="kk-KZ" dirty="0">
                <a:solidFill>
                  <a:schemeClr val="tx2">
                    <a:lumMod val="75000"/>
                  </a:schemeClr>
                </a:solidFill>
                <a:latin typeface="Times New Roman" pitchFamily="18" charset="0"/>
                <a:cs typeface="Times New Roman" pitchFamily="18" charset="0"/>
              </a:rPr>
              <a:t>сыныптарындағы қазақ тілінен – 22, ағылшын тілінен – 26, орыс тілі пәнінен – 43 мұғалім білім береді.  </a:t>
            </a:r>
            <a:endParaRPr lang="kk-KZ" dirty="0" smtClean="0">
              <a:solidFill>
                <a:schemeClr val="tx2">
                  <a:lumMod val="75000"/>
                </a:schemeClr>
              </a:solidFill>
              <a:latin typeface="Times New Roman" pitchFamily="18" charset="0"/>
              <a:cs typeface="Times New Roman" pitchFamily="18" charset="0"/>
            </a:endParaRPr>
          </a:p>
          <a:p>
            <a:pPr marL="0" indent="0" algn="ctr">
              <a:buNone/>
            </a:pPr>
            <a:r>
              <a:rPr lang="kk-KZ" dirty="0" smtClean="0">
                <a:solidFill>
                  <a:schemeClr val="tx2">
                    <a:lumMod val="75000"/>
                  </a:schemeClr>
                </a:solidFill>
                <a:latin typeface="Times New Roman" pitchFamily="18" charset="0"/>
                <a:cs typeface="Times New Roman" pitchFamily="18" charset="0"/>
              </a:rPr>
              <a:t>Мұғалімдердің </a:t>
            </a:r>
            <a:r>
              <a:rPr lang="kk-KZ" dirty="0">
                <a:solidFill>
                  <a:schemeClr val="tx2">
                    <a:lumMod val="75000"/>
                  </a:schemeClr>
                </a:solidFill>
                <a:latin typeface="Times New Roman" pitchFamily="18" charset="0"/>
                <a:cs typeface="Times New Roman" pitchFamily="18" charset="0"/>
              </a:rPr>
              <a:t>барлығы 100 пайыз білім мазмұнын жаңарту аясында өткен курстардан өтіп білімдерін жетілдірді.</a:t>
            </a:r>
            <a:endParaRPr lang="ru-RU"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64868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услан\Desktop\Downloads\54f592bbcd3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3"/>
            <a:ext cx="8496944" cy="507452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404664"/>
            <a:ext cx="8496944" cy="738664"/>
          </a:xfrm>
          <a:prstGeom prst="rect">
            <a:avLst/>
          </a:prstGeom>
        </p:spPr>
        <p:txBody>
          <a:bodyPr wrap="square">
            <a:spAutoFit/>
          </a:bodyPr>
          <a:lstStyle/>
          <a:p>
            <a:r>
              <a:rPr lang="kk-KZ" sz="2100" dirty="0">
                <a:solidFill>
                  <a:srgbClr val="0070C0"/>
                </a:solidFill>
                <a:latin typeface="Times New Roman" pitchFamily="18" charset="0"/>
                <a:cs typeface="Times New Roman" pitchFamily="18" charset="0"/>
              </a:rPr>
              <a:t>Аудан бойынша төрт жетекші мектеп бар. Олар: </a:t>
            </a:r>
            <a:r>
              <a:rPr lang="kk-KZ" sz="2100" dirty="0" smtClean="0">
                <a:solidFill>
                  <a:srgbClr val="0070C0"/>
                </a:solidFill>
                <a:latin typeface="Times New Roman" pitchFamily="18" charset="0"/>
                <a:cs typeface="Times New Roman" pitchFamily="18" charset="0"/>
              </a:rPr>
              <a:t>Казгородок </a:t>
            </a:r>
            <a:r>
              <a:rPr lang="kk-KZ" sz="2100" dirty="0">
                <a:solidFill>
                  <a:srgbClr val="0070C0"/>
                </a:solidFill>
                <a:latin typeface="Times New Roman" pitchFamily="18" charset="0"/>
                <a:cs typeface="Times New Roman" pitchFamily="18" charset="0"/>
              </a:rPr>
              <a:t>ОМ, Макин орта мектебі, Абай атындағы №2 қазақ ОМ және қалалық №1 ОМ. </a:t>
            </a:r>
            <a:endParaRPr lang="ru-RU" sz="21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2153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467" y="260648"/>
            <a:ext cx="8568952" cy="2554545"/>
          </a:xfrm>
          <a:prstGeom prst="rect">
            <a:avLst/>
          </a:prstGeom>
        </p:spPr>
        <p:txBody>
          <a:bodyPr wrap="square">
            <a:spAutoFit/>
          </a:bodyPr>
          <a:lstStyle/>
          <a:p>
            <a:r>
              <a:rPr lang="kk-KZ" sz="2000" dirty="0">
                <a:solidFill>
                  <a:srgbClr val="0070C0"/>
                </a:solidFill>
                <a:latin typeface="Times New Roman" pitchFamily="18" charset="0"/>
                <a:cs typeface="Times New Roman" pitchFamily="18" charset="0"/>
              </a:rPr>
              <a:t>2020 жылдың 4-6 қаңтар аралығында Көкшетау қаласында  жалпы білім беретін мектептердің 9-11 сынып арасында облыстық пән олимпиадасына 5 оқушы қатысып, 4 жүлделі орынға ие болды. Олар: Казгородок ОМ Күмаісбаева Балқия 11 сынып оқушысы 1 орын, Донской ОМ Тастанбекова Анел және Толеужан Саулегул, қалалық №1 ОМ оқушысы Магерко Валерия </a:t>
            </a:r>
            <a:r>
              <a:rPr lang="kk-KZ" sz="2000" dirty="0" smtClean="0">
                <a:solidFill>
                  <a:srgbClr val="0070C0"/>
                </a:solidFill>
                <a:latin typeface="Times New Roman" pitchFamily="18" charset="0"/>
                <a:cs typeface="Times New Roman" pitchFamily="18" charset="0"/>
              </a:rPr>
              <a:t>3-орын-барлық оқушылар  гуманитарлық пәндер бойынша жеңімпаз.  8-ші </a:t>
            </a:r>
            <a:r>
              <a:rPr lang="kk-KZ" sz="2000" dirty="0">
                <a:solidFill>
                  <a:srgbClr val="0070C0"/>
                </a:solidFill>
                <a:latin typeface="Times New Roman" pitchFamily="18" charset="0"/>
                <a:cs typeface="Times New Roman" pitchFamily="18" charset="0"/>
              </a:rPr>
              <a:t>сынып оқушысы Бейсенбек Нұрсәуле облыстық «Қазақстан эрудиті» танымдық-зияткерлік байқауы  2-орынға ие болды.</a:t>
            </a:r>
            <a:endParaRPr lang="ru-RU" sz="2000" dirty="0">
              <a:solidFill>
                <a:srgbClr val="0070C0"/>
              </a:solidFill>
              <a:latin typeface="Times New Roman" pitchFamily="18" charset="0"/>
              <a:cs typeface="Times New Roman" pitchFamily="18" charset="0"/>
            </a:endParaRPr>
          </a:p>
        </p:txBody>
      </p:sp>
      <p:pic>
        <p:nvPicPr>
          <p:cNvPr id="3" name="Picture 2" descr="C:\Users\Руслан\Desktop\Downloads\82443836_458865458127397_3441982981378408448_o.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9552" y="2924944"/>
            <a:ext cx="453827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Руслан\Desktop\Downloads\87817451_487727611907848_5582481616690741248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3" y="2929947"/>
            <a:ext cx="2480947" cy="295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9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6557" y="188640"/>
            <a:ext cx="7776864" cy="1938992"/>
          </a:xfrm>
          <a:prstGeom prst="rect">
            <a:avLst/>
          </a:prstGeom>
        </p:spPr>
        <p:txBody>
          <a:bodyPr wrap="square">
            <a:spAutoFit/>
          </a:bodyPr>
          <a:lstStyle/>
          <a:p>
            <a:pPr algn="ctr"/>
            <a:r>
              <a:rPr lang="kk-KZ" sz="2000" dirty="0">
                <a:solidFill>
                  <a:srgbClr val="002060"/>
                </a:solidFill>
                <a:latin typeface="Times New Roman" pitchFamily="18" charset="0"/>
                <a:cs typeface="Times New Roman" pitchFamily="18" charset="0"/>
              </a:rPr>
              <a:t>Ауданымызда «Абай оқулары», «Жарқын болашақ» байқауы жыл сайын жоспарлы түрде талапқа сай өткізіледі. Сонымен қатар, биылғы жылы жерлес ақынымыз, композитор, жыршы  Баянғали Әлімжановтың шығармашылығын дәріптеу барысында алғаш рет аудандық Баянғали оқулары өтті.Осы жылдан бастап бұл іс-шара ауданымызда дәстүрлі шараға айналатын болды.</a:t>
            </a:r>
            <a:endParaRPr lang="ru-RU" sz="2000" dirty="0">
              <a:solidFill>
                <a:srgbClr val="002060"/>
              </a:solidFill>
              <a:latin typeface="Times New Roman" pitchFamily="18" charset="0"/>
              <a:cs typeface="Times New Roman" pitchFamily="18" charset="0"/>
            </a:endParaRPr>
          </a:p>
        </p:txBody>
      </p:sp>
      <p:pic>
        <p:nvPicPr>
          <p:cNvPr id="1027" name="Picture 3" descr="C:\Users\Руслан\Desktop\Downloads\74211362_154264259152988_5007549898514497536_o.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02" r="7143"/>
          <a:stretch/>
        </p:blipFill>
        <p:spPr bwMode="auto">
          <a:xfrm>
            <a:off x="1043608" y="2276872"/>
            <a:ext cx="6629401" cy="400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4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00808"/>
            <a:ext cx="8229600" cy="1143000"/>
          </a:xfrm>
        </p:spPr>
        <p:txBody>
          <a:bodyPr>
            <a:noAutofit/>
          </a:bodyPr>
          <a:lstStyle/>
          <a:p>
            <a:r>
              <a:rPr lang="kk-KZ" sz="2000" dirty="0">
                <a:solidFill>
                  <a:srgbClr val="002060"/>
                </a:solidFill>
                <a:latin typeface="Times New Roman" pitchFamily="18" charset="0"/>
                <a:cs typeface="Times New Roman" pitchFamily="18" charset="0"/>
              </a:rPr>
              <a:t>Биылғы жылы озық тәжірибе тарату  жұмыстары біршама алға жылжыды. Аудандық озық тәжірибе тарату бойынша сараптама кеңесіне аудан мектептерінен 14 мұғалім өтінім берді. Сараптама кеңесінің шешімімен келесі жылы облысқа 8 мұғалімнің тәжірибесі ұсынылатын болды. 2 мұғалім озық тәжірибе бойынша Степногорск қаласында өткен  облыстық кезеңге қатысты. Қатысқан екі мұғалімнің де жұмыстары «үздік» деп танылып, Кенащы орта мектебінің мұғалімі Жанар Ғалымжанқызы Абзалудинованың жұмысы облыстық озық тәжірибе базалық қорға еніп, кітапша басылып шығаруға жолданса, Донской орта мектебінің мұғалімі ҚұралайТөлегенқызы Хамитованың жұмысы облыстық тамыз кеңесінде «шебер сынып» көрсетуге ұсынылды. </a:t>
            </a:r>
            <a:endParaRPr lang="ru-RU" sz="2000" dirty="0">
              <a:solidFill>
                <a:srgbClr val="002060"/>
              </a:solidFill>
              <a:latin typeface="Times New Roman" pitchFamily="18" charset="0"/>
              <a:cs typeface="Times New Roman" pitchFamily="18" charset="0"/>
            </a:endParaRPr>
          </a:p>
        </p:txBody>
      </p:sp>
      <p:pic>
        <p:nvPicPr>
          <p:cNvPr id="3074" name="Picture 2" descr="C:\Users\Руслан\Desktop\Download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203919"/>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Руслан\Desktop\Downloads\img_12022016_1034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20" b="9322"/>
          <a:stretch/>
        </p:blipFill>
        <p:spPr bwMode="auto">
          <a:xfrm>
            <a:off x="4211960" y="4221065"/>
            <a:ext cx="2227907" cy="2395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Руслан\Desktop\Downloads\59305938_317538488926762_1733866967271473152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188" y="4590961"/>
            <a:ext cx="221439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09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4525963"/>
          </a:xfrm>
        </p:spPr>
        <p:txBody>
          <a:bodyPr>
            <a:normAutofit/>
          </a:bodyPr>
          <a:lstStyle/>
          <a:p>
            <a:pPr marL="0" indent="0" algn="ctr">
              <a:buNone/>
            </a:pPr>
            <a:r>
              <a:rPr lang="kk-KZ" sz="2400" dirty="0">
                <a:solidFill>
                  <a:srgbClr val="002060"/>
                </a:solidFill>
                <a:latin typeface="Times New Roman" pitchFamily="18" charset="0"/>
                <a:cs typeface="Times New Roman" pitchFamily="18" charset="0"/>
              </a:rPr>
              <a:t>Біржан сал ауданы әкімдігі мен «IQanat» Білім қоры қоғамдық қоры арасында жасалған келісім-шартты орындау мақсатында, Ақмола облысының білім басқармасының бекітілген кестесіне сай  9 сынып оқушыларына арналған «IQanat» олимпиадасының аудандық кезеңіне 73 оқушы қатысып, облыстық кезеңге 22 оқушы өтті.  Республикалық кезеңіне  өткен бес оқушының ішінде мемлекеттік тілде эссе жазу байқауына  Кенащы орта мектебінің 9-сынып оқушысы  Темірхан Аружан және Қызылұйым негізгі мектебінің оқушысы Клышбаева Жансулу өтті.</a:t>
            </a:r>
            <a:endParaRPr lang="ru-RU" sz="2400" dirty="0">
              <a:solidFill>
                <a:srgbClr val="002060"/>
              </a:solidFill>
              <a:latin typeface="Times New Roman" pitchFamily="18" charset="0"/>
              <a:cs typeface="Times New Roman" pitchFamily="18" charset="0"/>
            </a:endParaRPr>
          </a:p>
          <a:p>
            <a:pPr marL="0" indent="0">
              <a:buNone/>
            </a:pPr>
            <a:endParaRPr lang="ru-RU" dirty="0"/>
          </a:p>
        </p:txBody>
      </p:sp>
      <p:pic>
        <p:nvPicPr>
          <p:cNvPr id="1026" name="Picture 2" descr="C:\Users\Руслан\Desktop\Downloads\01-e1532590925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369971"/>
            <a:ext cx="3816424" cy="218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484784"/>
            <a:ext cx="8280920" cy="3416320"/>
          </a:xfrm>
          <a:prstGeom prst="rect">
            <a:avLst/>
          </a:prstGeom>
        </p:spPr>
        <p:txBody>
          <a:bodyPr wrap="square">
            <a:spAutoFit/>
          </a:bodyPr>
          <a:lstStyle/>
          <a:p>
            <a:r>
              <a:rPr lang="kk-KZ" sz="2400" dirty="0">
                <a:solidFill>
                  <a:srgbClr val="002060"/>
                </a:solidFill>
                <a:latin typeface="Times New Roman" pitchFamily="18" charset="0"/>
                <a:cs typeface="Times New Roman" pitchFamily="18" charset="0"/>
              </a:rPr>
              <a:t>Қазіргі таңда  төртінші тоқсанның басынан  бастап, ауданымыздың 16 мектебі  коронавирус (COVID-19) пандемиясы   кезінде,  ата-аналардың сұрауымен интернет жүйесі әр отбасында болмағандықтан, штаттық  режимде   жұмыс  жасауда. Пандемия кезеңінде  мектептерімізде  COVID-19  коронавирустық  инфекцияның  таралуына  байланысты   қатаң санитарлық-эпидемиологиялық талаптарды сақтай отырып  жұмыс  жасауда. Күн сайын мектепке оқушылардың  келуіне мониторинг жүргізіледі.</a:t>
            </a: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173586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588</Words>
  <Application>Microsoft Office PowerPoint</Application>
  <PresentationFormat>Экран (4:3)</PresentationFormat>
  <Paragraphs>21</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Биылғы жылы озық тәжірибе тарату  жұмыстары біршама алға жылжыды. Аудандық озық тәжірибе тарату бойынша сараптама кеңесіне аудан мектептерінен 14 мұғалім өтінім берді. Сараптама кеңесінің шешімімен келесі жылы облысқа 8 мұғалімнің тәжірибесі ұсынылатын болды. 2 мұғалім озық тәжірибе бойынша Степногорск қаласында өткен  облыстық кезеңге қатысты. Қатысқан екі мұғалімнің де жұмыстары «үздік» деп танылып, Кенащы орта мектебінің мұғалімі Жанар Ғалымжанқызы Абзалудинованың жұмысы облыстық озық тәжірибе базалық қорға еніп, кітапша басылып шығаруға жолданса, Донской орта мектебінің мұғалімі ҚұралайТөлегенқызы Хамитованың жұмысы облыстық тамыз кеңесінде «шебер сынып» көрсетуге ұсынылды. </vt:lpstr>
      <vt:lpstr>Презентация PowerPoint</vt:lpstr>
      <vt:lpstr>Презентация PowerPoint</vt:lpstr>
      <vt:lpstr>Презентация PowerPoint</vt:lpstr>
      <vt:lpstr>Тыңдағандарыңызға  рахмет!!!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Руслан</dc:creator>
  <cp:lastModifiedBy>User</cp:lastModifiedBy>
  <cp:revision>49</cp:revision>
  <dcterms:created xsi:type="dcterms:W3CDTF">2019-06-17T09:57:03Z</dcterms:created>
  <dcterms:modified xsi:type="dcterms:W3CDTF">2020-05-15T03:08:20Z</dcterms:modified>
</cp:coreProperties>
</file>