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9"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І сессия</c:v>
                </c:pt>
              </c:strCache>
            </c:strRef>
          </c:tx>
          <c:dLbls>
            <c:txPr>
              <a:bodyPr/>
              <a:lstStyle/>
              <a:p>
                <a:pPr>
                  <a:defRPr sz="2400" b="1">
                    <a:solidFill>
                      <a:schemeClr val="tx1"/>
                    </a:solidFill>
                    <a:latin typeface="Times New Roman" pitchFamily="18" charset="0"/>
                    <a:cs typeface="Times New Roman" pitchFamily="18" charset="0"/>
                  </a:defRPr>
                </a:pPr>
                <a:endParaRPr lang="ru-RU"/>
              </a:p>
            </c:txPr>
            <c:showVal val="1"/>
          </c:dLbls>
          <c:cat>
            <c:strRef>
              <c:f>Лист1!$A$2:$A$5</c:f>
              <c:strCache>
                <c:ptCount val="4"/>
                <c:pt idx="0">
                  <c:v>алгебра</c:v>
                </c:pt>
                <c:pt idx="1">
                  <c:v>биология</c:v>
                </c:pt>
                <c:pt idx="2">
                  <c:v>физика</c:v>
                </c:pt>
                <c:pt idx="3">
                  <c:v>география</c:v>
                </c:pt>
              </c:strCache>
            </c:strRef>
          </c:cat>
          <c:val>
            <c:numRef>
              <c:f>Лист1!$B$2:$B$5</c:f>
              <c:numCache>
                <c:formatCode>General</c:formatCode>
                <c:ptCount val="4"/>
                <c:pt idx="0">
                  <c:v>80</c:v>
                </c:pt>
                <c:pt idx="1">
                  <c:v>50</c:v>
                </c:pt>
                <c:pt idx="2">
                  <c:v>60</c:v>
                </c:pt>
                <c:pt idx="3">
                  <c:v>80</c:v>
                </c:pt>
              </c:numCache>
            </c:numRef>
          </c:val>
        </c:ser>
        <c:ser>
          <c:idx val="1"/>
          <c:order val="1"/>
          <c:tx>
            <c:strRef>
              <c:f>Лист1!$C$1</c:f>
              <c:strCache>
                <c:ptCount val="1"/>
                <c:pt idx="0">
                  <c:v>ІІ сессия</c:v>
                </c:pt>
              </c:strCache>
            </c:strRef>
          </c:tx>
          <c:dLbls>
            <c:txPr>
              <a:bodyPr/>
              <a:lstStyle/>
              <a:p>
                <a:pPr>
                  <a:defRPr sz="2400" b="1">
                    <a:solidFill>
                      <a:schemeClr val="tx1"/>
                    </a:solidFill>
                    <a:latin typeface="Times New Roman" pitchFamily="18" charset="0"/>
                    <a:cs typeface="Times New Roman" pitchFamily="18" charset="0"/>
                  </a:defRPr>
                </a:pPr>
                <a:endParaRPr lang="ru-RU"/>
              </a:p>
            </c:txPr>
            <c:showVal val="1"/>
          </c:dLbls>
          <c:cat>
            <c:strRef>
              <c:f>Лист1!$A$2:$A$5</c:f>
              <c:strCache>
                <c:ptCount val="4"/>
                <c:pt idx="0">
                  <c:v>алгебра</c:v>
                </c:pt>
                <c:pt idx="1">
                  <c:v>биология</c:v>
                </c:pt>
                <c:pt idx="2">
                  <c:v>физика</c:v>
                </c:pt>
                <c:pt idx="3">
                  <c:v>география</c:v>
                </c:pt>
              </c:strCache>
            </c:strRef>
          </c:cat>
          <c:val>
            <c:numRef>
              <c:f>Лист1!$C$2:$C$5</c:f>
              <c:numCache>
                <c:formatCode>General</c:formatCode>
                <c:ptCount val="4"/>
                <c:pt idx="0">
                  <c:v>83</c:v>
                </c:pt>
                <c:pt idx="1">
                  <c:v>67</c:v>
                </c:pt>
                <c:pt idx="2">
                  <c:v>65</c:v>
                </c:pt>
                <c:pt idx="3">
                  <c:v>83</c:v>
                </c:pt>
              </c:numCache>
            </c:numRef>
          </c:val>
        </c:ser>
        <c:shape val="cone"/>
        <c:axId val="144231808"/>
        <c:axId val="124867712"/>
        <c:axId val="0"/>
      </c:bar3DChart>
      <c:catAx>
        <c:axId val="144231808"/>
        <c:scaling>
          <c:orientation val="minMax"/>
        </c:scaling>
        <c:axPos val="b"/>
        <c:tickLblPos val="nextTo"/>
        <c:txPr>
          <a:bodyPr/>
          <a:lstStyle/>
          <a:p>
            <a:pPr>
              <a:defRPr sz="2400" b="1">
                <a:solidFill>
                  <a:srgbClr val="C00000"/>
                </a:solidFill>
                <a:latin typeface="Times New Roman" pitchFamily="18" charset="0"/>
                <a:cs typeface="Times New Roman" pitchFamily="18" charset="0"/>
              </a:defRPr>
            </a:pPr>
            <a:endParaRPr lang="ru-RU"/>
          </a:p>
        </c:txPr>
        <c:crossAx val="124867712"/>
        <c:crosses val="autoZero"/>
        <c:auto val="1"/>
        <c:lblAlgn val="ctr"/>
        <c:lblOffset val="100"/>
      </c:catAx>
      <c:valAx>
        <c:axId val="124867712"/>
        <c:scaling>
          <c:orientation val="minMax"/>
        </c:scaling>
        <c:axPos val="l"/>
        <c:majorGridlines/>
        <c:numFmt formatCode="General" sourceLinked="1"/>
        <c:tickLblPos val="nextTo"/>
        <c:crossAx val="144231808"/>
        <c:crosses val="autoZero"/>
        <c:crossBetween val="between"/>
      </c:valAx>
    </c:plotArea>
    <c:legend>
      <c:legendPos val="r"/>
      <c:layout/>
      <c:txPr>
        <a:bodyPr/>
        <a:lstStyle/>
        <a:p>
          <a:pPr>
            <a:defRPr sz="2000">
              <a:solidFill>
                <a:srgbClr val="C00000"/>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percentStacked"/>
        <c:ser>
          <c:idx val="0"/>
          <c:order val="0"/>
          <c:tx>
            <c:strRef>
              <c:f>Лист1!$B$1</c:f>
              <c:strCache>
                <c:ptCount val="1"/>
                <c:pt idx="0">
                  <c:v>І сессия</c:v>
                </c:pt>
              </c:strCache>
            </c:strRef>
          </c:tx>
          <c:dLbls>
            <c:txPr>
              <a:bodyPr/>
              <a:lstStyle/>
              <a:p>
                <a:pPr>
                  <a:defRPr sz="2400" b="1">
                    <a:latin typeface="Times New Roman" pitchFamily="18" charset="0"/>
                    <a:cs typeface="Times New Roman" pitchFamily="18" charset="0"/>
                  </a:defRPr>
                </a:pPr>
                <a:endParaRPr lang="ru-RU"/>
              </a:p>
            </c:txPr>
            <c:showVal val="1"/>
          </c:dLbls>
          <c:cat>
            <c:strRef>
              <c:f>Лист1!$A$2:$A$5</c:f>
              <c:strCache>
                <c:ptCount val="4"/>
                <c:pt idx="0">
                  <c:v>қазақ тілі</c:v>
                </c:pt>
                <c:pt idx="1">
                  <c:v>орыс тілі</c:v>
                </c:pt>
                <c:pt idx="2">
                  <c:v>ағылшын тілі</c:v>
                </c:pt>
                <c:pt idx="3">
                  <c:v>тарих</c:v>
                </c:pt>
              </c:strCache>
            </c:strRef>
          </c:cat>
          <c:val>
            <c:numRef>
              <c:f>Лист1!$B$2:$B$5</c:f>
              <c:numCache>
                <c:formatCode>General</c:formatCode>
                <c:ptCount val="4"/>
                <c:pt idx="0">
                  <c:v>80</c:v>
                </c:pt>
                <c:pt idx="1">
                  <c:v>100</c:v>
                </c:pt>
                <c:pt idx="2">
                  <c:v>80</c:v>
                </c:pt>
                <c:pt idx="3">
                  <c:v>60</c:v>
                </c:pt>
              </c:numCache>
            </c:numRef>
          </c:val>
        </c:ser>
        <c:ser>
          <c:idx val="1"/>
          <c:order val="1"/>
          <c:tx>
            <c:strRef>
              <c:f>Лист1!$C$1</c:f>
              <c:strCache>
                <c:ptCount val="1"/>
                <c:pt idx="0">
                  <c:v>ІІ сессия</c:v>
                </c:pt>
              </c:strCache>
            </c:strRef>
          </c:tx>
          <c:dLbls>
            <c:txPr>
              <a:bodyPr/>
              <a:lstStyle/>
              <a:p>
                <a:pPr>
                  <a:defRPr sz="2400" b="1">
                    <a:latin typeface="Times New Roman" pitchFamily="18" charset="0"/>
                    <a:cs typeface="Times New Roman" pitchFamily="18" charset="0"/>
                  </a:defRPr>
                </a:pPr>
                <a:endParaRPr lang="ru-RU"/>
              </a:p>
            </c:txPr>
            <c:showVal val="1"/>
          </c:dLbls>
          <c:cat>
            <c:strRef>
              <c:f>Лист1!$A$2:$A$5</c:f>
              <c:strCache>
                <c:ptCount val="4"/>
                <c:pt idx="0">
                  <c:v>қазақ тілі</c:v>
                </c:pt>
                <c:pt idx="1">
                  <c:v>орыс тілі</c:v>
                </c:pt>
                <c:pt idx="2">
                  <c:v>ағылшын тілі</c:v>
                </c:pt>
                <c:pt idx="3">
                  <c:v>тарих</c:v>
                </c:pt>
              </c:strCache>
            </c:strRef>
          </c:cat>
          <c:val>
            <c:numRef>
              <c:f>Лист1!$C$2:$C$5</c:f>
              <c:numCache>
                <c:formatCode>General</c:formatCode>
                <c:ptCount val="4"/>
                <c:pt idx="0">
                  <c:v>83</c:v>
                </c:pt>
                <c:pt idx="1">
                  <c:v>80</c:v>
                </c:pt>
                <c:pt idx="2">
                  <c:v>67</c:v>
                </c:pt>
                <c:pt idx="3">
                  <c:v>83</c:v>
                </c:pt>
              </c:numCache>
            </c:numRef>
          </c:val>
        </c:ser>
        <c:shape val="cone"/>
        <c:axId val="159734784"/>
        <c:axId val="159744768"/>
        <c:axId val="0"/>
      </c:bar3DChart>
      <c:catAx>
        <c:axId val="159734784"/>
        <c:scaling>
          <c:orientation val="minMax"/>
        </c:scaling>
        <c:axPos val="b"/>
        <c:tickLblPos val="nextTo"/>
        <c:txPr>
          <a:bodyPr/>
          <a:lstStyle/>
          <a:p>
            <a:pPr>
              <a:defRPr sz="2000">
                <a:solidFill>
                  <a:srgbClr val="C00000"/>
                </a:solidFill>
                <a:latin typeface="Times New Roman" pitchFamily="18" charset="0"/>
                <a:cs typeface="Times New Roman" pitchFamily="18" charset="0"/>
              </a:defRPr>
            </a:pPr>
            <a:endParaRPr lang="ru-RU"/>
          </a:p>
        </c:txPr>
        <c:crossAx val="159744768"/>
        <c:crosses val="autoZero"/>
        <c:auto val="1"/>
        <c:lblAlgn val="ctr"/>
        <c:lblOffset val="100"/>
      </c:catAx>
      <c:valAx>
        <c:axId val="159744768"/>
        <c:scaling>
          <c:orientation val="minMax"/>
        </c:scaling>
        <c:axPos val="l"/>
        <c:majorGridlines/>
        <c:numFmt formatCode="0%" sourceLinked="1"/>
        <c:tickLblPos val="nextTo"/>
        <c:crossAx val="159734784"/>
        <c:crosses val="autoZero"/>
        <c:crossBetween val="between"/>
      </c:valAx>
    </c:plotArea>
    <c:legend>
      <c:legendPos val="r"/>
      <c:layout/>
      <c:txPr>
        <a:bodyPr/>
        <a:lstStyle/>
        <a:p>
          <a:pPr>
            <a:defRPr sz="2000">
              <a:solidFill>
                <a:srgbClr val="C00000"/>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63A2625-6F55-440A-A7FE-7484F101D0E7}" type="datetimeFigureOut">
              <a:rPr lang="ru-RU" smtClean="0"/>
              <a:pPr/>
              <a:t>30.04.2020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682C368D-AEE1-4C91-8B0C-05EA19A24AF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3A2625-6F55-440A-A7FE-7484F101D0E7}"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2C368D-AEE1-4C91-8B0C-05EA19A24AF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3A2625-6F55-440A-A7FE-7484F101D0E7}"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2C368D-AEE1-4C91-8B0C-05EA19A24AF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63A2625-6F55-440A-A7FE-7484F101D0E7}" type="datetimeFigureOut">
              <a:rPr lang="ru-RU" smtClean="0"/>
              <a:pPr/>
              <a:t>30.04.2020</a:t>
            </a:fld>
            <a:endParaRPr lang="ru-RU"/>
          </a:p>
        </p:txBody>
      </p:sp>
      <p:sp>
        <p:nvSpPr>
          <p:cNvPr id="9" name="Номер слайда 8"/>
          <p:cNvSpPr>
            <a:spLocks noGrp="1"/>
          </p:cNvSpPr>
          <p:nvPr>
            <p:ph type="sldNum" sz="quarter" idx="15"/>
          </p:nvPr>
        </p:nvSpPr>
        <p:spPr/>
        <p:txBody>
          <a:bodyPr rtlCol="0"/>
          <a:lstStyle/>
          <a:p>
            <a:fld id="{682C368D-AEE1-4C91-8B0C-05EA19A24AFD}"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63A2625-6F55-440A-A7FE-7484F101D0E7}" type="datetimeFigureOut">
              <a:rPr lang="ru-RU" smtClean="0"/>
              <a:pPr/>
              <a:t>30.04.2020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682C368D-AEE1-4C91-8B0C-05EA19A24AF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63A2625-6F55-440A-A7FE-7484F101D0E7}"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2C368D-AEE1-4C91-8B0C-05EA19A24AFD}"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63A2625-6F55-440A-A7FE-7484F101D0E7}" type="datetimeFigureOut">
              <a:rPr lang="ru-RU" smtClean="0"/>
              <a:pPr/>
              <a:t>30.04.2020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2C368D-AEE1-4C91-8B0C-05EA19A24AFD}"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63A2625-6F55-440A-A7FE-7484F101D0E7}" type="datetimeFigureOut">
              <a:rPr lang="ru-RU" smtClean="0"/>
              <a:pPr/>
              <a:t>30.04.2020</a:t>
            </a:fld>
            <a:endParaRPr lang="ru-RU"/>
          </a:p>
        </p:txBody>
      </p:sp>
      <p:sp>
        <p:nvSpPr>
          <p:cNvPr id="7" name="Номер слайда 6"/>
          <p:cNvSpPr>
            <a:spLocks noGrp="1"/>
          </p:cNvSpPr>
          <p:nvPr>
            <p:ph type="sldNum" sz="quarter" idx="11"/>
          </p:nvPr>
        </p:nvSpPr>
        <p:spPr/>
        <p:txBody>
          <a:bodyPr rtlCol="0"/>
          <a:lstStyle/>
          <a:p>
            <a:fld id="{682C368D-AEE1-4C91-8B0C-05EA19A24AFD}"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3A2625-6F55-440A-A7FE-7484F101D0E7}" type="datetimeFigureOut">
              <a:rPr lang="ru-RU" smtClean="0"/>
              <a:pPr/>
              <a:t>30.04.2020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2C368D-AEE1-4C91-8B0C-05EA19A24AF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63A2625-6F55-440A-A7FE-7484F101D0E7}" type="datetimeFigureOut">
              <a:rPr lang="ru-RU" smtClean="0"/>
              <a:pPr/>
              <a:t>30.04.2020</a:t>
            </a:fld>
            <a:endParaRPr lang="ru-RU"/>
          </a:p>
        </p:txBody>
      </p:sp>
      <p:sp>
        <p:nvSpPr>
          <p:cNvPr id="22" name="Номер слайда 21"/>
          <p:cNvSpPr>
            <a:spLocks noGrp="1"/>
          </p:cNvSpPr>
          <p:nvPr>
            <p:ph type="sldNum" sz="quarter" idx="15"/>
          </p:nvPr>
        </p:nvSpPr>
        <p:spPr/>
        <p:txBody>
          <a:bodyPr rtlCol="0"/>
          <a:lstStyle/>
          <a:p>
            <a:fld id="{682C368D-AEE1-4C91-8B0C-05EA19A24AFD}"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63A2625-6F55-440A-A7FE-7484F101D0E7}" type="datetimeFigureOut">
              <a:rPr lang="ru-RU" smtClean="0"/>
              <a:pPr/>
              <a:t>30.04.2020</a:t>
            </a:fld>
            <a:endParaRPr lang="ru-RU"/>
          </a:p>
        </p:txBody>
      </p:sp>
      <p:sp>
        <p:nvSpPr>
          <p:cNvPr id="18" name="Номер слайда 17"/>
          <p:cNvSpPr>
            <a:spLocks noGrp="1"/>
          </p:cNvSpPr>
          <p:nvPr>
            <p:ph type="sldNum" sz="quarter" idx="11"/>
          </p:nvPr>
        </p:nvSpPr>
        <p:spPr/>
        <p:txBody>
          <a:bodyPr rtlCol="0"/>
          <a:lstStyle/>
          <a:p>
            <a:fld id="{682C368D-AEE1-4C91-8B0C-05EA19A24AFD}"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63A2625-6F55-440A-A7FE-7484F101D0E7}" type="datetimeFigureOut">
              <a:rPr lang="ru-RU" smtClean="0"/>
              <a:pPr/>
              <a:t>30.04.2020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2C368D-AEE1-4C91-8B0C-05EA19A24AF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2276872"/>
            <a:ext cx="6172200" cy="2016224"/>
          </a:xfrm>
        </p:spPr>
        <p:txBody>
          <a:bodyPr/>
          <a:lstStyle/>
          <a:p>
            <a:pPr algn="ctr"/>
            <a:r>
              <a:rPr lang="kk-KZ" dirty="0" smtClean="0">
                <a:solidFill>
                  <a:srgbClr val="002060"/>
                </a:solidFill>
                <a:latin typeface="Times New Roman" pitchFamily="18" charset="0"/>
                <a:cs typeface="Times New Roman" pitchFamily="18" charset="0"/>
              </a:rPr>
              <a:t>Жалтыр №2 орта мектебі Ресурстық орталық</a:t>
            </a:r>
            <a:endParaRPr lang="ru-RU"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r>
              <a:rPr lang="kk-KZ" sz="2400" dirty="0" smtClean="0">
                <a:solidFill>
                  <a:srgbClr val="C00000"/>
                </a:solidFill>
                <a:latin typeface="Times New Roman" pitchFamily="18" charset="0"/>
                <a:cs typeface="Times New Roman" pitchFamily="18" charset="0"/>
              </a:rPr>
              <a:t>Магниттік мектеп Жарсуат негізгі мектебі</a:t>
            </a:r>
            <a:endParaRPr lang="ru-RU" sz="2400" dirty="0">
              <a:solidFill>
                <a:srgbClr val="C00000"/>
              </a:solidFill>
              <a:latin typeface="Times New Roman" pitchFamily="18" charset="0"/>
              <a:cs typeface="Times New Roman" pitchFamily="18" charset="0"/>
            </a:endParaRPr>
          </a:p>
        </p:txBody>
      </p:sp>
      <p:pic>
        <p:nvPicPr>
          <p:cNvPr id="4" name="Picture 2" descr="C:\Users\WW\Desktop\mon.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19872" y="188640"/>
            <a:ext cx="3086121" cy="25717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solidFill>
                  <a:schemeClr val="accent1">
                    <a:lumMod val="75000"/>
                  </a:schemeClr>
                </a:solidFill>
                <a:latin typeface="Times New Roman" pitchFamily="18" charset="0"/>
                <a:cs typeface="Times New Roman" pitchFamily="18" charset="0"/>
              </a:rPr>
              <a:t>РО екі сессияның КГ пәндері бойынша білім сапасы</a:t>
            </a:r>
            <a:endParaRPr lang="ru-RU" dirty="0"/>
          </a:p>
        </p:txBody>
      </p:sp>
      <p:graphicFrame>
        <p:nvGraphicFramePr>
          <p:cNvPr id="3" name="Диаграмма 2"/>
          <p:cNvGraphicFramePr/>
          <p:nvPr/>
        </p:nvGraphicFramePr>
        <p:xfrm>
          <a:off x="827584" y="1484784"/>
          <a:ext cx="7200800" cy="43924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b="1" dirty="0" smtClean="0">
                <a:solidFill>
                  <a:srgbClr val="C00000"/>
                </a:solidFill>
                <a:latin typeface="Times New Roman" pitchFamily="18" charset="0"/>
                <a:cs typeface="Times New Roman" pitchFamily="18" charset="0"/>
              </a:rPr>
              <a:t>ІІІ қорытынды сессия жұмысы </a:t>
            </a:r>
            <a:br>
              <a:rPr lang="kk-KZ" b="1" dirty="0" smtClean="0">
                <a:solidFill>
                  <a:srgbClr val="C00000"/>
                </a:solidFill>
                <a:latin typeface="Times New Roman" pitchFamily="18" charset="0"/>
                <a:cs typeface="Times New Roman" pitchFamily="18" charset="0"/>
              </a:rPr>
            </a:br>
            <a:r>
              <a:rPr lang="kk-KZ" b="1" dirty="0" smtClean="0">
                <a:solidFill>
                  <a:srgbClr val="C00000"/>
                </a:solidFill>
                <a:latin typeface="Times New Roman" pitchFamily="18" charset="0"/>
                <a:cs typeface="Times New Roman" pitchFamily="18" charset="0"/>
              </a:rPr>
              <a:t>Карантин жағдайнда қашықтықтан өткізілді</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fontScale="47500" lnSpcReduction="20000"/>
          </a:bodyPr>
          <a:lstStyle/>
          <a:p>
            <a:r>
              <a:rPr lang="kk-KZ" sz="2900" dirty="0" smtClean="0">
                <a:solidFill>
                  <a:schemeClr val="accent1">
                    <a:lumMod val="75000"/>
                  </a:schemeClr>
                </a:solidFill>
                <a:latin typeface="Times New Roman" pitchFamily="18" charset="0"/>
                <a:cs typeface="Times New Roman" pitchFamily="18" charset="0"/>
              </a:rPr>
              <a:t>Білім беру ұйымдарының білім алушылары мен қызметкерлерінің өмірі мен денсаулығының сақталуын қамтамасыз ету мақсатында пандемия кезеңінде COVID-19 коронавирустық инфекцияның таралуының алдын алу үшін  ҚР Білім және Ғылым министрлігінің 2020 жылғы 1 сәуірдегі №123 бұйрығы негізінде, Ақмола облысы Білім басқармасының 1 сәуірдегі №79 бұйрығы негізінде 2020 жылғы 6 сәуір мен 22 мамыр аралығында Қазақстан Республикасының орта білім беру ұйымдары қашықтықтан оқыту технологияларын пайдалана отырып, оқуға көшуіне байланысты. </a:t>
            </a:r>
            <a:endParaRPr lang="ru-RU" sz="2900" dirty="0" smtClean="0">
              <a:solidFill>
                <a:schemeClr val="accent1">
                  <a:lumMod val="75000"/>
                </a:schemeClr>
              </a:solidFill>
              <a:latin typeface="Times New Roman" pitchFamily="18" charset="0"/>
              <a:cs typeface="Times New Roman" pitchFamily="18" charset="0"/>
            </a:endParaRPr>
          </a:p>
          <a:p>
            <a:r>
              <a:rPr lang="kk-KZ" sz="2900" dirty="0" smtClean="0">
                <a:solidFill>
                  <a:schemeClr val="accent1">
                    <a:lumMod val="75000"/>
                  </a:schemeClr>
                </a:solidFill>
                <a:latin typeface="Times New Roman" pitchFamily="18" charset="0"/>
                <a:cs typeface="Times New Roman" pitchFamily="18" charset="0"/>
              </a:rPr>
              <a:t> «Жалтыр №2 орта мекетбі»ММ базасындағы Ресурстық орталық бойынша қашықтықтан оқу үдерісін ұйымдастыруы бойынша жоспар құрылды.Осы жоспар бойынша  ресурстық орталықтың ІІІ қортынды сессиясын қашықтық режимінде өткізуді белгіледі. </a:t>
            </a:r>
            <a:endParaRPr lang="ru-RU" sz="2900" dirty="0" smtClean="0">
              <a:solidFill>
                <a:schemeClr val="accent1">
                  <a:lumMod val="75000"/>
                </a:schemeClr>
              </a:solidFill>
              <a:latin typeface="Times New Roman" pitchFamily="18" charset="0"/>
              <a:cs typeface="Times New Roman" pitchFamily="18" charset="0"/>
            </a:endParaRPr>
          </a:p>
          <a:p>
            <a:endParaRPr lang="ru-RU" dirty="0"/>
          </a:p>
        </p:txBody>
      </p:sp>
      <p:pic>
        <p:nvPicPr>
          <p:cNvPr id="3076" name="Picture 4"/>
          <p:cNvPicPr>
            <a:picLocks noGrp="1" noChangeAspect="1" noChangeArrowheads="1"/>
          </p:cNvPicPr>
          <p:nvPr>
            <p:ph sz="quarter" idx="2"/>
          </p:nvPr>
        </p:nvPicPr>
        <p:blipFill>
          <a:blip r:embed="rId2" cstate="print"/>
          <a:srcRect/>
          <a:stretch>
            <a:fillRect/>
          </a:stretch>
        </p:blipFill>
        <p:spPr bwMode="auto">
          <a:xfrm>
            <a:off x="4813300" y="1600200"/>
            <a:ext cx="307106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solidFill>
                  <a:srgbClr val="C00000"/>
                </a:solidFill>
                <a:latin typeface="Times New Roman" pitchFamily="18" charset="0"/>
                <a:cs typeface="Times New Roman" pitchFamily="18" charset="0"/>
              </a:rPr>
              <a:t>Карантин жағдайындағы сессия жұмысы</a:t>
            </a:r>
            <a:endParaRPr lang="ru-RU" b="1" dirty="0">
              <a:solidFill>
                <a:srgbClr val="C00000"/>
              </a:solidFill>
              <a:latin typeface="Times New Roman" pitchFamily="18" charset="0"/>
              <a:cs typeface="Times New Roman" pitchFamily="18" charset="0"/>
            </a:endParaRPr>
          </a:p>
        </p:txBody>
      </p:sp>
      <p:sp>
        <p:nvSpPr>
          <p:cNvPr id="4" name="Содержимое 3"/>
          <p:cNvSpPr>
            <a:spLocks noGrp="1"/>
          </p:cNvSpPr>
          <p:nvPr>
            <p:ph sz="quarter" idx="2"/>
          </p:nvPr>
        </p:nvSpPr>
        <p:spPr>
          <a:xfrm>
            <a:off x="4270248" y="1600200"/>
            <a:ext cx="4190184" cy="4781128"/>
          </a:xfrm>
        </p:spPr>
        <p:txBody>
          <a:bodyPr>
            <a:noAutofit/>
          </a:bodyPr>
          <a:lstStyle/>
          <a:p>
            <a:r>
              <a:rPr lang="kk-KZ" sz="1400" dirty="0" smtClean="0">
                <a:solidFill>
                  <a:schemeClr val="accent1">
                    <a:lumMod val="75000"/>
                  </a:schemeClr>
                </a:solidFill>
                <a:latin typeface="Times New Roman" pitchFamily="18" charset="0"/>
                <a:cs typeface="Times New Roman" pitchFamily="18" charset="0"/>
              </a:rPr>
              <a:t> </a:t>
            </a:r>
            <a:r>
              <a:rPr lang="kk-KZ" sz="1200" dirty="0" smtClean="0">
                <a:solidFill>
                  <a:schemeClr val="accent1">
                    <a:lumMod val="75000"/>
                  </a:schemeClr>
                </a:solidFill>
                <a:latin typeface="Times New Roman" pitchFamily="18" charset="0"/>
                <a:cs typeface="Times New Roman" pitchFamily="18" charset="0"/>
              </a:rPr>
              <a:t>Сессия 13-24 сәуір аралығы РО «Жалтыр №2орта мектебі»ММ  2020 жылы 10 сәуірден № 21 бұйрық бойынша жұмыс жүргізілді.Ол ТМ  (РО) бірлескен үйлестіруші кеңесі Zoom платформасы арқылы  оқу үдерісінің  ұйымдастырылуын талқылап келесі шешімге келді, қорытынды оқыту сессияда «кіру», «шығу» тесті өткізілмейтін болды.Сабақ кестесі Телеарна сабақтарына сәйкестеніп жасалды.Мектебіміздің 8 сыныбында 9 оқушы және магниттік Жарсуат негізгі мекетептен 5 оқушы. Түрлі білім платформалары мен электронды ресурстарды пән мұғалімдері барынша өз пәндеріне сай тиімді қолданысқа енгізіп. Атап айтар болсақ, Bilimland платформасындағы берілген сабақтарды қарап, тапсырмаларды орындап, «Өзіңді тексер!» айдарында кері байланыс жасап отырды. Сонымен қатар, Zoom, Google Meet платформалары арқылы мектеп мұғалімдері өз сабақтарын өткізді. Әр мұғалім, әр сабаққа тыңғылықты ізденіспен дайындалып, Youtube, Daryn Online, Imektep, Itwiq және т.б. көптеген интернет – ресурстармен жұмыс жасап екі апталық оқуды өткіздік.</a:t>
            </a:r>
            <a:endParaRPr lang="ru-RU" sz="1600" dirty="0" smtClean="0">
              <a:solidFill>
                <a:schemeClr val="accent1">
                  <a:lumMod val="75000"/>
                </a:schemeClr>
              </a:solidFill>
              <a:latin typeface="Times New Roman" pitchFamily="18" charset="0"/>
              <a:cs typeface="Times New Roman" pitchFamily="18" charset="0"/>
            </a:endParaRPr>
          </a:p>
          <a:p>
            <a:r>
              <a:rPr lang="kk-KZ" sz="1600" dirty="0" smtClean="0">
                <a:solidFill>
                  <a:schemeClr val="accent1">
                    <a:lumMod val="75000"/>
                  </a:schemeClr>
                </a:solidFill>
                <a:latin typeface="Times New Roman" pitchFamily="18" charset="0"/>
                <a:cs typeface="Times New Roman" pitchFamily="18" charset="0"/>
              </a:rPr>
              <a:t> </a:t>
            </a:r>
            <a:endParaRPr lang="ru-RU" sz="1600" dirty="0">
              <a:solidFill>
                <a:schemeClr val="accent1">
                  <a:lumMod val="75000"/>
                </a:schemeClr>
              </a:solidFill>
              <a:latin typeface="Times New Roman" pitchFamily="18" charset="0"/>
              <a:cs typeface="Times New Roman" pitchFamily="18" charset="0"/>
            </a:endParaRPr>
          </a:p>
        </p:txBody>
      </p:sp>
      <p:pic>
        <p:nvPicPr>
          <p:cNvPr id="24578" name="Picture 2" descr="C:\Users\User\Downloads\Ресурсный 3.jpg"/>
          <p:cNvPicPr>
            <a:picLocks noGrp="1" noChangeAspect="1" noChangeArrowheads="1"/>
          </p:cNvPicPr>
          <p:nvPr>
            <p:ph sz="quarter" idx="1"/>
          </p:nvPr>
        </p:nvPicPr>
        <p:blipFill>
          <a:blip r:embed="rId2" cstate="print">
            <a:lum contrast="-20000"/>
          </a:blip>
          <a:srcRect/>
          <a:stretch>
            <a:fillRect/>
          </a:stretch>
        </p:blipFill>
        <p:spPr bwMode="auto">
          <a:xfrm>
            <a:off x="623810" y="1600200"/>
            <a:ext cx="3324380" cy="457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solidFill>
                  <a:srgbClr val="C00000"/>
                </a:solidFill>
                <a:latin typeface="Times New Roman" pitchFamily="18" charset="0"/>
                <a:cs typeface="Times New Roman" pitchFamily="18" charset="0"/>
              </a:rPr>
              <a:t>РО қашықтықтан оқыту кезіндегі  сабақ көріністері</a:t>
            </a:r>
            <a:endParaRPr lang="ru-RU" b="1" dirty="0">
              <a:solidFill>
                <a:srgbClr val="C00000"/>
              </a:solidFill>
              <a:latin typeface="Times New Roman" pitchFamily="18" charset="0"/>
              <a:cs typeface="Times New Roman" pitchFamily="18" charset="0"/>
            </a:endParaRPr>
          </a:p>
        </p:txBody>
      </p:sp>
      <p:pic>
        <p:nvPicPr>
          <p:cNvPr id="25602" name="Picture 2" descr="C:\Users\User\Desktop\русс яз 5 ДО\39e6bf17-2e17-4698-8de5-2655fe7ee50c.jpg"/>
          <p:cNvPicPr>
            <a:picLocks noGrp="1" noChangeAspect="1" noChangeArrowheads="1"/>
          </p:cNvPicPr>
          <p:nvPr>
            <p:ph sz="quarter" idx="1"/>
          </p:nvPr>
        </p:nvPicPr>
        <p:blipFill>
          <a:blip r:embed="rId2" cstate="print"/>
          <a:srcRect/>
          <a:stretch>
            <a:fillRect/>
          </a:stretch>
        </p:blipFill>
        <p:spPr bwMode="auto">
          <a:xfrm rot="21365051">
            <a:off x="395536" y="1772816"/>
            <a:ext cx="3528392" cy="1944999"/>
          </a:xfrm>
          <a:prstGeom prst="rect">
            <a:avLst/>
          </a:prstGeom>
          <a:noFill/>
        </p:spPr>
      </p:pic>
      <p:pic>
        <p:nvPicPr>
          <p:cNvPr id="25603" name="Picture 3" descr="C:\Users\User\Desktop\русс яз 5 ДО\5fe66baf-0fc7-4033-8070-1706b36159ac.jpg"/>
          <p:cNvPicPr>
            <a:picLocks noChangeAspect="1" noChangeArrowheads="1"/>
          </p:cNvPicPr>
          <p:nvPr/>
        </p:nvPicPr>
        <p:blipFill>
          <a:blip r:embed="rId3" cstate="print"/>
          <a:srcRect/>
          <a:stretch>
            <a:fillRect/>
          </a:stretch>
        </p:blipFill>
        <p:spPr bwMode="auto">
          <a:xfrm rot="424529">
            <a:off x="867705" y="4421667"/>
            <a:ext cx="2958201" cy="2003516"/>
          </a:xfrm>
          <a:prstGeom prst="rect">
            <a:avLst/>
          </a:prstGeom>
          <a:noFill/>
        </p:spPr>
      </p:pic>
      <p:pic>
        <p:nvPicPr>
          <p:cNvPr id="25604" name="Picture 4" descr="C:\Users\User\Desktop\русс яз 5 ДО\dda6b9cb-c7da-429e-aaf1-ae182d812715.jpg"/>
          <p:cNvPicPr>
            <a:picLocks noGrp="1" noChangeAspect="1" noChangeArrowheads="1"/>
          </p:cNvPicPr>
          <p:nvPr>
            <p:ph sz="quarter" idx="2"/>
          </p:nvPr>
        </p:nvPicPr>
        <p:blipFill>
          <a:blip r:embed="rId4" cstate="print"/>
          <a:srcRect/>
          <a:stretch>
            <a:fillRect/>
          </a:stretch>
        </p:blipFill>
        <p:spPr bwMode="auto">
          <a:xfrm rot="21369338">
            <a:off x="4163152" y="2038553"/>
            <a:ext cx="1580038" cy="2893078"/>
          </a:xfrm>
          <a:prstGeom prst="rect">
            <a:avLst/>
          </a:prstGeom>
          <a:noFill/>
        </p:spPr>
      </p:pic>
      <p:pic>
        <p:nvPicPr>
          <p:cNvPr id="25605" name="Picture 5" descr="C:\Users\User\Desktop\русс яз 5 ДО\a111bacf-acbf-46fa-8d88-cedbfc8dcfec.jpg"/>
          <p:cNvPicPr>
            <a:picLocks noChangeAspect="1" noChangeArrowheads="1"/>
          </p:cNvPicPr>
          <p:nvPr/>
        </p:nvPicPr>
        <p:blipFill>
          <a:blip r:embed="rId5" cstate="print"/>
          <a:srcRect/>
          <a:stretch>
            <a:fillRect/>
          </a:stretch>
        </p:blipFill>
        <p:spPr bwMode="auto">
          <a:xfrm rot="266169">
            <a:off x="6084168" y="1844824"/>
            <a:ext cx="2688299" cy="2016224"/>
          </a:xfrm>
          <a:prstGeom prst="rect">
            <a:avLst/>
          </a:prstGeom>
          <a:noFill/>
        </p:spPr>
      </p:pic>
      <p:pic>
        <p:nvPicPr>
          <p:cNvPr id="25606" name="Picture 6" descr="C:\Users\User\Desktop\русс яз 5 ДО\9582c33c-b513-4882-b7d1-8fca8307e249.jpg"/>
          <p:cNvPicPr>
            <a:picLocks noChangeAspect="1" noChangeArrowheads="1"/>
          </p:cNvPicPr>
          <p:nvPr/>
        </p:nvPicPr>
        <p:blipFill>
          <a:blip r:embed="rId6" cstate="print"/>
          <a:srcRect/>
          <a:stretch>
            <a:fillRect/>
          </a:stretch>
        </p:blipFill>
        <p:spPr bwMode="auto">
          <a:xfrm rot="427573">
            <a:off x="5792643" y="4542583"/>
            <a:ext cx="2474024" cy="18711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3200" b="1" dirty="0" smtClean="0">
                <a:solidFill>
                  <a:schemeClr val="accent3">
                    <a:lumMod val="75000"/>
                  </a:schemeClr>
                </a:solidFill>
                <a:latin typeface="Times New Roman" pitchFamily="18" charset="0"/>
                <a:cs typeface="Times New Roman" pitchFamily="18" charset="0"/>
              </a:rPr>
              <a:t>Ресурстық орталық</a:t>
            </a:r>
            <a:endParaRPr lang="ru-RU" sz="3200" b="1"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a:bodyPr>
          <a:lstStyle/>
          <a:p>
            <a:pPr algn="ctr"/>
            <a:r>
              <a:rPr lang="kk-KZ" sz="2800" dirty="0" smtClean="0">
                <a:solidFill>
                  <a:srgbClr val="C00000"/>
                </a:solidFill>
                <a:latin typeface="Times New Roman" pitchFamily="18" charset="0"/>
                <a:cs typeface="Times New Roman" pitchFamily="18" charset="0"/>
              </a:rPr>
              <a:t>Ақмола облысы, Астрахан ауданының, Жалтыр ауылының «Жалтыр №2 орта мектебі»ММ </a:t>
            </a:r>
          </a:p>
          <a:p>
            <a:pPr algn="ctr">
              <a:buNone/>
            </a:pPr>
            <a:endParaRPr lang="ru-RU" sz="2800" dirty="0">
              <a:solidFill>
                <a:srgbClr val="C00000"/>
              </a:solidFill>
              <a:latin typeface="Times New Roman" pitchFamily="18" charset="0"/>
              <a:cs typeface="Times New Roman" pitchFamily="18" charset="0"/>
            </a:endParaRPr>
          </a:p>
        </p:txBody>
      </p:sp>
      <p:pic>
        <p:nvPicPr>
          <p:cNvPr id="4" name="Рисунок 3" descr="E:\Рисунок1.jpg"/>
          <p:cNvPicPr/>
          <p:nvPr/>
        </p:nvPicPr>
        <p:blipFill>
          <a:blip r:embed="rId2" cstate="print"/>
          <a:srcRect/>
          <a:stretch>
            <a:fillRect/>
          </a:stretch>
        </p:blipFill>
        <p:spPr bwMode="auto">
          <a:xfrm>
            <a:off x="1691680" y="3068960"/>
            <a:ext cx="5544616" cy="34578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solidFill>
                  <a:schemeClr val="accent1">
                    <a:lumMod val="75000"/>
                  </a:schemeClr>
                </a:solidFill>
                <a:latin typeface="Times New Roman" pitchFamily="18" charset="0"/>
                <a:cs typeface="Times New Roman" pitchFamily="18" charset="0"/>
              </a:rPr>
              <a:t>Ресурстық орталық</a:t>
            </a:r>
            <a:r>
              <a:rPr lang="ru-RU" b="1" dirty="0" smtClean="0">
                <a:solidFill>
                  <a:schemeClr val="accent1">
                    <a:lumMod val="75000"/>
                  </a:schemeClr>
                </a:solidFill>
                <a:latin typeface="Times New Roman" pitchFamily="18" charset="0"/>
                <a:cs typeface="Times New Roman" pitchFamily="18" charset="0"/>
              </a:rPr>
              <a:t>ты</a:t>
            </a:r>
            <a:r>
              <a:rPr lang="kk-KZ" b="1" dirty="0" smtClean="0">
                <a:solidFill>
                  <a:schemeClr val="accent1">
                    <a:lumMod val="75000"/>
                  </a:schemeClr>
                </a:solidFill>
                <a:latin typeface="Times New Roman" pitchFamily="18" charset="0"/>
                <a:cs typeface="Times New Roman" pitchFamily="18" charset="0"/>
              </a:rPr>
              <a:t>ң ашылуы: </a:t>
            </a:r>
            <a:r>
              <a:rPr lang="ru-RU" dirty="0" smtClean="0"/>
              <a:t/>
            </a:r>
            <a:br>
              <a:rPr lang="ru-RU" dirty="0" smtClean="0"/>
            </a:br>
            <a:endParaRPr lang="ru-RU" dirty="0"/>
          </a:p>
        </p:txBody>
      </p:sp>
      <p:sp>
        <p:nvSpPr>
          <p:cNvPr id="3" name="Содержимое 2"/>
          <p:cNvSpPr>
            <a:spLocks noGrp="1"/>
          </p:cNvSpPr>
          <p:nvPr>
            <p:ph sz="quarter" idx="1"/>
          </p:nvPr>
        </p:nvSpPr>
        <p:spPr/>
        <p:txBody>
          <a:bodyPr/>
          <a:lstStyle/>
          <a:p>
            <a:r>
              <a:rPr lang="kk-KZ" dirty="0" smtClean="0">
                <a:solidFill>
                  <a:srgbClr val="C00000"/>
                </a:solidFill>
                <a:latin typeface="Times New Roman" pitchFamily="18" charset="0"/>
                <a:cs typeface="Times New Roman" pitchFamily="18" charset="0"/>
              </a:rPr>
              <a:t>01.10.2015ж, Астрахан ауданы әкімдігінің қаулысы №252</a:t>
            </a:r>
            <a:endParaRPr lang="ru-RU" dirty="0" smtClean="0">
              <a:solidFill>
                <a:srgbClr val="C00000"/>
              </a:solidFill>
              <a:latin typeface="Times New Roman" pitchFamily="18" charset="0"/>
              <a:cs typeface="Times New Roman" pitchFamily="18" charset="0"/>
            </a:endParaRPr>
          </a:p>
          <a:p>
            <a:r>
              <a:rPr lang="kk-KZ" dirty="0" smtClean="0">
                <a:solidFill>
                  <a:srgbClr val="C00000"/>
                </a:solidFill>
                <a:latin typeface="Times New Roman" pitchFamily="18" charset="0"/>
                <a:cs typeface="Times New Roman" pitchFamily="18" charset="0"/>
              </a:rPr>
              <a:t>Осы бұйрық негізінде Астрахан аудандық  білім бөлімі 2015 жылдың 15 қазанында  №313 бұйрық  шығарып, Жалтыр №2 ОМ –де  материалдық базаның жағдайы  мен мектептік кадрлық құрамы осы мектепте ресурстық орталық ашуға мүмкіндік тудырды.  Жалтыр №2 орта  мектебі – </a:t>
            </a:r>
            <a:r>
              <a:rPr lang="kk-KZ" b="1" i="1" dirty="0" smtClean="0">
                <a:solidFill>
                  <a:srgbClr val="C00000"/>
                </a:solidFill>
                <a:latin typeface="Times New Roman" pitchFamily="18" charset="0"/>
                <a:cs typeface="Times New Roman" pitchFamily="18" charset="0"/>
              </a:rPr>
              <a:t>тірек  мектеп</a:t>
            </a:r>
            <a:r>
              <a:rPr lang="kk-KZ" dirty="0" smtClean="0">
                <a:solidFill>
                  <a:srgbClr val="C00000"/>
                </a:solidFill>
                <a:latin typeface="Times New Roman" pitchFamily="18" charset="0"/>
                <a:cs typeface="Times New Roman" pitchFamily="18" charset="0"/>
              </a:rPr>
              <a:t>, ал  оған  Жарсуат негізгі мектебі </a:t>
            </a:r>
            <a:r>
              <a:rPr lang="kk-KZ" b="1" i="1" dirty="0" smtClean="0">
                <a:solidFill>
                  <a:srgbClr val="C00000"/>
                </a:solidFill>
                <a:latin typeface="Times New Roman" pitchFamily="18" charset="0"/>
                <a:cs typeface="Times New Roman" pitchFamily="18" charset="0"/>
              </a:rPr>
              <a:t>магниттік мектеп </a:t>
            </a:r>
            <a:r>
              <a:rPr lang="kk-KZ" dirty="0" smtClean="0">
                <a:solidFill>
                  <a:srgbClr val="C00000"/>
                </a:solidFill>
                <a:latin typeface="Times New Roman" pitchFamily="18" charset="0"/>
                <a:cs typeface="Times New Roman" pitchFamily="18" charset="0"/>
              </a:rPr>
              <a:t>болып бекітілді. </a:t>
            </a:r>
            <a:endParaRPr lang="ru-RU" dirty="0" smtClean="0">
              <a:solidFill>
                <a:srgbClr val="C000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solidFill>
                  <a:schemeClr val="accent1">
                    <a:lumMod val="75000"/>
                  </a:schemeClr>
                </a:solidFill>
                <a:latin typeface="Times New Roman" pitchFamily="18" charset="0"/>
                <a:cs typeface="Times New Roman" pitchFamily="18" charset="0"/>
              </a:rPr>
              <a:t>Ресурстық орталықтың</a:t>
            </a:r>
            <a:r>
              <a:rPr lang="kk-KZ" b="1" i="1" dirty="0" smtClean="0">
                <a:solidFill>
                  <a:schemeClr val="accent1">
                    <a:lumMod val="75000"/>
                  </a:schemeClr>
                </a:solidFill>
                <a:latin typeface="Times New Roman" pitchFamily="18" charset="0"/>
                <a:cs typeface="Times New Roman" pitchFamily="18" charset="0"/>
              </a:rPr>
              <a:t> </a:t>
            </a:r>
            <a:r>
              <a:rPr lang="kk-KZ" b="1" dirty="0" smtClean="0">
                <a:solidFill>
                  <a:schemeClr val="accent1">
                    <a:lumMod val="75000"/>
                  </a:schemeClr>
                </a:solidFill>
                <a:latin typeface="Times New Roman" pitchFamily="18" charset="0"/>
                <a:cs typeface="Times New Roman" pitchFamily="18" charset="0"/>
              </a:rPr>
              <a:t>мақсаты</a:t>
            </a:r>
            <a:r>
              <a:rPr lang="kk-KZ" b="1" i="1" dirty="0" smtClean="0">
                <a:solidFill>
                  <a:schemeClr val="accent1">
                    <a:lumMod val="75000"/>
                  </a:schemeClr>
                </a:solidFill>
                <a:latin typeface="Times New Roman" pitchFamily="18" charset="0"/>
                <a:cs typeface="Times New Roman" pitchFamily="18" charset="0"/>
              </a:rPr>
              <a:t> </a:t>
            </a:r>
            <a:endParaRPr lang="ru-RU"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a:bodyPr>
          <a:lstStyle/>
          <a:p>
            <a:r>
              <a:rPr lang="kk-KZ" sz="2800" i="1" dirty="0" smtClean="0">
                <a:solidFill>
                  <a:schemeClr val="accent2">
                    <a:lumMod val="50000"/>
                  </a:schemeClr>
                </a:solidFill>
                <a:latin typeface="Times New Roman" pitchFamily="18" charset="0"/>
                <a:cs typeface="Times New Roman" pitchFamily="18" charset="0"/>
              </a:rPr>
              <a:t>— базалық және бейіндік оқытуды толық дерлік жүзеге асыру, ауыл мектебі балаларының қабілеттері мен жеке тұлғалық ерекшеліктерін, бейімділігін ескере отырып, сапалы біліммен қамтамасыз ету; кең ауқымды ақпаратпен жұмыс жасай білуге дайын, өз білімін жүзеге асыра алатын құзырлы бітірушіні даярлау болып табылады</a:t>
            </a:r>
            <a:r>
              <a:rPr lang="kk-KZ" sz="2800" dirty="0" smtClean="0">
                <a:solidFill>
                  <a:schemeClr val="accent2">
                    <a:lumMod val="50000"/>
                  </a:schemeClr>
                </a:solidFill>
                <a:latin typeface="Times New Roman" pitchFamily="18" charset="0"/>
                <a:cs typeface="Times New Roman" pitchFamily="18" charset="0"/>
              </a:rPr>
              <a:t>.</a:t>
            </a:r>
            <a:endParaRPr lang="ru-RU" sz="2800"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solidFill>
                  <a:srgbClr val="C00000"/>
                </a:solidFill>
                <a:latin typeface="Times New Roman" pitchFamily="18" charset="0"/>
                <a:cs typeface="Times New Roman" pitchFamily="18" charset="0"/>
              </a:rPr>
              <a:t>Оқу жылдары бойынша білім алған оқушылар саны:</a:t>
            </a:r>
            <a:endParaRPr lang="ru-RU" dirty="0">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57200" y="1600200"/>
          <a:ext cx="7643191" cy="4709122"/>
        </p:xfrm>
        <a:graphic>
          <a:graphicData uri="http://schemas.openxmlformats.org/drawingml/2006/table">
            <a:tbl>
              <a:tblPr firstRow="1" bandRow="1">
                <a:tableStyleId>{5C22544A-7EE6-4342-B048-85BDC9FD1C3A}</a:tableStyleId>
              </a:tblPr>
              <a:tblGrid>
                <a:gridCol w="747599"/>
                <a:gridCol w="2579541"/>
                <a:gridCol w="2405253"/>
                <a:gridCol w="1910798"/>
              </a:tblGrid>
              <a:tr h="428102">
                <a:tc>
                  <a:txBody>
                    <a:bodyPr/>
                    <a:lstStyle/>
                    <a:p>
                      <a:r>
                        <a:rPr lang="kk-KZ" b="1" dirty="0" smtClean="0">
                          <a:solidFill>
                            <a:schemeClr val="accent3">
                              <a:lumMod val="75000"/>
                            </a:schemeClr>
                          </a:solidFill>
                          <a:latin typeface="Times New Roman" pitchFamily="18" charset="0"/>
                          <a:cs typeface="Times New Roman" pitchFamily="18" charset="0"/>
                        </a:rPr>
                        <a:t>№</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Оқу жылы</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сыныбы</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Оқушы саны</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rowSpan="2">
                  <a:txBody>
                    <a:bodyPr/>
                    <a:lstStyle/>
                    <a:p>
                      <a:r>
                        <a:rPr lang="kk-KZ" b="1" dirty="0" smtClean="0">
                          <a:solidFill>
                            <a:schemeClr val="accent3">
                              <a:lumMod val="75000"/>
                            </a:schemeClr>
                          </a:solidFill>
                          <a:latin typeface="Times New Roman" pitchFamily="18" charset="0"/>
                          <a:cs typeface="Times New Roman" pitchFamily="18" charset="0"/>
                        </a:rPr>
                        <a:t>1</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rowSpan="2">
                  <a:txBody>
                    <a:bodyPr/>
                    <a:lstStyle/>
                    <a:p>
                      <a:pPr algn="ctr"/>
                      <a:r>
                        <a:rPr lang="kk-KZ" b="1" dirty="0" smtClean="0">
                          <a:solidFill>
                            <a:schemeClr val="accent3">
                              <a:lumMod val="75000"/>
                            </a:schemeClr>
                          </a:solidFill>
                          <a:latin typeface="Times New Roman" pitchFamily="18" charset="0"/>
                          <a:cs typeface="Times New Roman" pitchFamily="18" charset="0"/>
                        </a:rPr>
                        <a:t>2015-2016</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8</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4</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vMerge="1">
                  <a:txBody>
                    <a:bodyPr/>
                    <a:lstStyle/>
                    <a:p>
                      <a:endParaRPr lang="ru-RU" b="1" dirty="0">
                        <a:solidFill>
                          <a:schemeClr val="accent3">
                            <a:lumMod val="75000"/>
                          </a:schemeClr>
                        </a:solidFill>
                        <a:latin typeface="Times New Roman" pitchFamily="18" charset="0"/>
                        <a:cs typeface="Times New Roman" pitchFamily="18" charset="0"/>
                      </a:endParaRPr>
                    </a:p>
                  </a:txBody>
                  <a:tcPr/>
                </a:tc>
                <a:tc vMerge="1">
                  <a:txBody>
                    <a:bodyPr/>
                    <a:lstStyle/>
                    <a:p>
                      <a:endParaRPr lang="ru-RU" dirty="0"/>
                    </a:p>
                  </a:txBody>
                  <a:tcPr/>
                </a:tc>
                <a:tc>
                  <a:txBody>
                    <a:bodyPr/>
                    <a:lstStyle/>
                    <a:p>
                      <a:r>
                        <a:rPr lang="kk-KZ" b="1" dirty="0" smtClean="0">
                          <a:solidFill>
                            <a:schemeClr val="accent3">
                              <a:lumMod val="75000"/>
                            </a:schemeClr>
                          </a:solidFill>
                          <a:latin typeface="Times New Roman" pitchFamily="18" charset="0"/>
                          <a:cs typeface="Times New Roman" pitchFamily="18" charset="0"/>
                        </a:rPr>
                        <a:t>9</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10</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rowSpan="3">
                  <a:txBody>
                    <a:bodyPr/>
                    <a:lstStyle/>
                    <a:p>
                      <a:r>
                        <a:rPr lang="kk-KZ" b="1" dirty="0" smtClean="0">
                          <a:solidFill>
                            <a:schemeClr val="accent3">
                              <a:lumMod val="75000"/>
                            </a:schemeClr>
                          </a:solidFill>
                          <a:latin typeface="Times New Roman" pitchFamily="18" charset="0"/>
                          <a:cs typeface="Times New Roman" pitchFamily="18" charset="0"/>
                        </a:rPr>
                        <a:t>2</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rowSpan="3">
                  <a:txBody>
                    <a:bodyPr/>
                    <a:lstStyle/>
                    <a:p>
                      <a:pPr algn="ctr"/>
                      <a:r>
                        <a:rPr lang="kk-KZ" b="1" dirty="0" smtClean="0">
                          <a:solidFill>
                            <a:schemeClr val="accent3">
                              <a:lumMod val="75000"/>
                            </a:schemeClr>
                          </a:solidFill>
                          <a:latin typeface="Times New Roman" pitchFamily="18" charset="0"/>
                          <a:cs typeface="Times New Roman" pitchFamily="18" charset="0"/>
                        </a:rPr>
                        <a:t>2016-2017</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7</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7</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vMerge="1">
                  <a:txBody>
                    <a:bodyPr/>
                    <a:lstStyle/>
                    <a:p>
                      <a:endParaRPr lang="ru-RU" b="1" dirty="0">
                        <a:solidFill>
                          <a:schemeClr val="accent3">
                            <a:lumMod val="75000"/>
                          </a:schemeClr>
                        </a:solidFill>
                        <a:latin typeface="Times New Roman" pitchFamily="18" charset="0"/>
                        <a:cs typeface="Times New Roman" pitchFamily="18" charset="0"/>
                      </a:endParaRPr>
                    </a:p>
                  </a:txBody>
                  <a:tcPr/>
                </a:tc>
                <a:tc vMerge="1">
                  <a:txBody>
                    <a:bodyPr/>
                    <a:lstStyle/>
                    <a:p>
                      <a:endParaRPr lang="ru-RU"/>
                    </a:p>
                  </a:txBody>
                  <a:tcPr/>
                </a:tc>
                <a:tc>
                  <a:txBody>
                    <a:bodyPr/>
                    <a:lstStyle/>
                    <a:p>
                      <a:r>
                        <a:rPr lang="kk-KZ" b="1" dirty="0" smtClean="0">
                          <a:solidFill>
                            <a:schemeClr val="accent3">
                              <a:lumMod val="75000"/>
                            </a:schemeClr>
                          </a:solidFill>
                          <a:latin typeface="Times New Roman" pitchFamily="18" charset="0"/>
                          <a:cs typeface="Times New Roman" pitchFamily="18" charset="0"/>
                        </a:rPr>
                        <a:t>8</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2</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vMerge="1">
                  <a:txBody>
                    <a:bodyPr/>
                    <a:lstStyle/>
                    <a:p>
                      <a:endParaRPr lang="ru-RU" b="1" dirty="0">
                        <a:solidFill>
                          <a:schemeClr val="accent3">
                            <a:lumMod val="75000"/>
                          </a:schemeClr>
                        </a:solidFill>
                        <a:latin typeface="Times New Roman" pitchFamily="18" charset="0"/>
                        <a:cs typeface="Times New Roman" pitchFamily="18" charset="0"/>
                      </a:endParaRPr>
                    </a:p>
                  </a:txBody>
                  <a:tcPr/>
                </a:tc>
                <a:tc vMerge="1">
                  <a:txBody>
                    <a:bodyPr/>
                    <a:lstStyle/>
                    <a:p>
                      <a:endParaRPr lang="ru-RU" dirty="0"/>
                    </a:p>
                  </a:txBody>
                  <a:tcPr/>
                </a:tc>
                <a:tc>
                  <a:txBody>
                    <a:bodyPr/>
                    <a:lstStyle/>
                    <a:p>
                      <a:r>
                        <a:rPr lang="kk-KZ" b="1" dirty="0" smtClean="0">
                          <a:solidFill>
                            <a:schemeClr val="accent3">
                              <a:lumMod val="75000"/>
                            </a:schemeClr>
                          </a:solidFill>
                          <a:latin typeface="Times New Roman" pitchFamily="18" charset="0"/>
                          <a:cs typeface="Times New Roman" pitchFamily="18" charset="0"/>
                        </a:rPr>
                        <a:t>9</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4</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rowSpan="2">
                  <a:txBody>
                    <a:bodyPr/>
                    <a:lstStyle/>
                    <a:p>
                      <a:r>
                        <a:rPr lang="kk-KZ" b="1" dirty="0" smtClean="0">
                          <a:solidFill>
                            <a:schemeClr val="accent3">
                              <a:lumMod val="75000"/>
                            </a:schemeClr>
                          </a:solidFill>
                          <a:latin typeface="Times New Roman" pitchFamily="18" charset="0"/>
                          <a:cs typeface="Times New Roman" pitchFamily="18" charset="0"/>
                        </a:rPr>
                        <a:t>3</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b="1" dirty="0" smtClean="0">
                          <a:solidFill>
                            <a:schemeClr val="accent3">
                              <a:lumMod val="75000"/>
                            </a:schemeClr>
                          </a:solidFill>
                          <a:latin typeface="Times New Roman" pitchFamily="18" charset="0"/>
                          <a:cs typeface="Times New Roman" pitchFamily="18" charset="0"/>
                        </a:rPr>
                        <a:t>2017-2018</a:t>
                      </a:r>
                      <a:endParaRPr lang="ru-RU" b="1" dirty="0" smtClean="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8</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6</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vMerge="1">
                  <a:txBody>
                    <a:bodyPr/>
                    <a:lstStyle/>
                    <a:p>
                      <a:endParaRPr lang="ru-RU" b="1" dirty="0">
                        <a:solidFill>
                          <a:schemeClr val="accent3">
                            <a:lumMod val="75000"/>
                          </a:schemeClr>
                        </a:solidFill>
                        <a:latin typeface="Times New Roman" pitchFamily="18" charset="0"/>
                        <a:cs typeface="Times New Roman" pitchFamily="18" charset="0"/>
                      </a:endParaRPr>
                    </a:p>
                  </a:txBody>
                  <a:tcPr/>
                </a:tc>
                <a:tc vMerge="1">
                  <a:txBody>
                    <a:bodyPr/>
                    <a:lstStyle/>
                    <a:p>
                      <a:endParaRPr lang="ru-RU" dirty="0"/>
                    </a:p>
                  </a:txBody>
                  <a:tcPr/>
                </a:tc>
                <a:tc>
                  <a:txBody>
                    <a:bodyPr/>
                    <a:lstStyle/>
                    <a:p>
                      <a:r>
                        <a:rPr lang="kk-KZ" b="1" dirty="0" smtClean="0">
                          <a:solidFill>
                            <a:schemeClr val="accent3">
                              <a:lumMod val="75000"/>
                            </a:schemeClr>
                          </a:solidFill>
                          <a:latin typeface="Times New Roman" pitchFamily="18" charset="0"/>
                          <a:cs typeface="Times New Roman" pitchFamily="18" charset="0"/>
                        </a:rPr>
                        <a:t>9</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3</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rowSpan="2">
                  <a:txBody>
                    <a:bodyPr/>
                    <a:lstStyle/>
                    <a:p>
                      <a:r>
                        <a:rPr lang="kk-KZ" b="1" dirty="0" smtClean="0">
                          <a:solidFill>
                            <a:schemeClr val="accent3">
                              <a:lumMod val="75000"/>
                            </a:schemeClr>
                          </a:solidFill>
                          <a:latin typeface="Times New Roman" pitchFamily="18" charset="0"/>
                          <a:cs typeface="Times New Roman" pitchFamily="18" charset="0"/>
                        </a:rPr>
                        <a:t>4</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rowSpan="2">
                  <a:txBody>
                    <a:bodyPr/>
                    <a:lstStyle/>
                    <a:p>
                      <a:pPr algn="ctr"/>
                      <a:r>
                        <a:rPr lang="kk-KZ" b="1" dirty="0" smtClean="0">
                          <a:solidFill>
                            <a:schemeClr val="accent3">
                              <a:lumMod val="75000"/>
                            </a:schemeClr>
                          </a:solidFill>
                          <a:latin typeface="Times New Roman" pitchFamily="18" charset="0"/>
                          <a:cs typeface="Times New Roman" pitchFamily="18" charset="0"/>
                        </a:rPr>
                        <a:t>2018-2019</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7</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6</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vMerge="1">
                  <a:txBody>
                    <a:bodyPr/>
                    <a:lstStyle/>
                    <a:p>
                      <a:endParaRPr lang="ru-RU" b="1" dirty="0">
                        <a:solidFill>
                          <a:schemeClr val="accent3">
                            <a:lumMod val="75000"/>
                          </a:schemeClr>
                        </a:solidFill>
                        <a:latin typeface="Times New Roman" pitchFamily="18" charset="0"/>
                        <a:cs typeface="Times New Roman" pitchFamily="18" charset="0"/>
                      </a:endParaRPr>
                    </a:p>
                  </a:txBody>
                  <a:tcPr/>
                </a:tc>
                <a:tc vMerge="1">
                  <a:txBody>
                    <a:bodyPr/>
                    <a:lstStyle/>
                    <a:p>
                      <a:endParaRPr lang="ru-RU" dirty="0"/>
                    </a:p>
                  </a:txBody>
                  <a:tcPr/>
                </a:tc>
                <a:tc>
                  <a:txBody>
                    <a:bodyPr/>
                    <a:lstStyle/>
                    <a:p>
                      <a:r>
                        <a:rPr lang="kk-KZ" b="1" dirty="0" smtClean="0">
                          <a:solidFill>
                            <a:schemeClr val="accent3">
                              <a:lumMod val="75000"/>
                            </a:schemeClr>
                          </a:solidFill>
                          <a:latin typeface="Times New Roman" pitchFamily="18" charset="0"/>
                          <a:cs typeface="Times New Roman" pitchFamily="18" charset="0"/>
                        </a:rPr>
                        <a:t>9</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8</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r h="428102">
                <a:tc>
                  <a:txBody>
                    <a:bodyPr/>
                    <a:lstStyle/>
                    <a:p>
                      <a:r>
                        <a:rPr lang="kk-KZ" b="1" dirty="0" smtClean="0">
                          <a:solidFill>
                            <a:schemeClr val="accent3">
                              <a:lumMod val="75000"/>
                            </a:schemeClr>
                          </a:solidFill>
                          <a:latin typeface="Times New Roman" pitchFamily="18" charset="0"/>
                          <a:cs typeface="Times New Roman" pitchFamily="18" charset="0"/>
                        </a:rPr>
                        <a:t>5</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pPr algn="ctr"/>
                      <a:r>
                        <a:rPr lang="kk-KZ" b="1" dirty="0" smtClean="0">
                          <a:solidFill>
                            <a:schemeClr val="accent3">
                              <a:lumMod val="75000"/>
                            </a:schemeClr>
                          </a:solidFill>
                          <a:latin typeface="Times New Roman" pitchFamily="18" charset="0"/>
                          <a:cs typeface="Times New Roman" pitchFamily="18" charset="0"/>
                        </a:rPr>
                        <a:t>2019-2020</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8</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c>
                  <a:txBody>
                    <a:bodyPr/>
                    <a:lstStyle/>
                    <a:p>
                      <a:r>
                        <a:rPr lang="kk-KZ" b="1" dirty="0" smtClean="0">
                          <a:solidFill>
                            <a:schemeClr val="accent3">
                              <a:lumMod val="75000"/>
                            </a:schemeClr>
                          </a:solidFill>
                          <a:latin typeface="Times New Roman" pitchFamily="18" charset="0"/>
                          <a:cs typeface="Times New Roman" pitchFamily="18" charset="0"/>
                        </a:rPr>
                        <a:t>5</a:t>
                      </a:r>
                      <a:endParaRPr lang="ru-RU" b="1" dirty="0">
                        <a:solidFill>
                          <a:schemeClr val="accent3">
                            <a:lumMod val="75000"/>
                          </a:schemeClr>
                        </a:solidFill>
                        <a:latin typeface="Times New Roman" pitchFamily="18" charset="0"/>
                        <a:cs typeface="Times New Roman" pitchFamily="18" charset="0"/>
                      </a:endParaRPr>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467600" cy="1728192"/>
          </a:xfrm>
        </p:spPr>
        <p:txBody>
          <a:bodyPr>
            <a:normAutofit fontScale="90000"/>
          </a:bodyPr>
          <a:lstStyle/>
          <a:p>
            <a:pPr algn="ctr"/>
            <a:r>
              <a:rPr lang="kk-KZ" b="1" dirty="0" smtClean="0">
                <a:solidFill>
                  <a:srgbClr val="C00000"/>
                </a:solidFill>
                <a:latin typeface="Times New Roman" pitchFamily="18" charset="0"/>
                <a:cs typeface="Times New Roman" pitchFamily="18" charset="0"/>
              </a:rPr>
              <a:t>Тірек мектеп «Жалтыр №2 орта мектебі» ММ 2019-2020 оқу жылына РО сабақ береті мұғалімдерінің сапалық құрамы</a:t>
            </a:r>
            <a:r>
              <a:rPr lang="ru-RU" dirty="0" smtClean="0">
                <a:solidFill>
                  <a:srgbClr val="C00000"/>
                </a:solidFill>
              </a:rPr>
              <a:t/>
            </a:r>
            <a:br>
              <a:rPr lang="ru-RU" dirty="0" smtClean="0">
                <a:solidFill>
                  <a:srgbClr val="C00000"/>
                </a:solidFill>
              </a:rPr>
            </a:br>
            <a:endParaRPr lang="ru-RU" dirty="0">
              <a:solidFill>
                <a:srgbClr val="C00000"/>
              </a:solidFill>
            </a:endParaRPr>
          </a:p>
        </p:txBody>
      </p:sp>
      <p:graphicFrame>
        <p:nvGraphicFramePr>
          <p:cNvPr id="6" name="Содержимое 5"/>
          <p:cNvGraphicFramePr>
            <a:graphicFrameLocks noGrp="1"/>
          </p:cNvGraphicFramePr>
          <p:nvPr>
            <p:ph sz="quarter" idx="1"/>
          </p:nvPr>
        </p:nvGraphicFramePr>
        <p:xfrm>
          <a:off x="457200" y="2348880"/>
          <a:ext cx="8075240" cy="3840480"/>
        </p:xfrm>
        <a:graphic>
          <a:graphicData uri="http://schemas.openxmlformats.org/drawingml/2006/table">
            <a:tbl>
              <a:tblPr firstRow="1" bandRow="1">
                <a:tableStyleId>{5C22544A-7EE6-4342-B048-85BDC9FD1C3A}</a:tableStyleId>
              </a:tblPr>
              <a:tblGrid>
                <a:gridCol w="1594520"/>
                <a:gridCol w="2443100"/>
                <a:gridCol w="2018810"/>
                <a:gridCol w="2018810"/>
              </a:tblGrid>
              <a:tr h="423047">
                <a:tc>
                  <a:txBody>
                    <a:bodyPr/>
                    <a:lstStyle/>
                    <a:p>
                      <a:r>
                        <a:rPr lang="kk-KZ" dirty="0" smtClean="0"/>
                        <a:t>Санаты</a:t>
                      </a:r>
                      <a:endParaRPr lang="ru-RU" dirty="0"/>
                    </a:p>
                  </a:txBody>
                  <a:tcPr>
                    <a:solidFill>
                      <a:srgbClr val="92D050"/>
                    </a:solidFill>
                  </a:tcPr>
                </a:tc>
                <a:tc>
                  <a:txBody>
                    <a:bodyPr/>
                    <a:lstStyle/>
                    <a:p>
                      <a:r>
                        <a:rPr lang="kk-KZ" dirty="0" smtClean="0"/>
                        <a:t>саны</a:t>
                      </a:r>
                      <a:endParaRPr lang="ru-RU" dirty="0"/>
                    </a:p>
                  </a:txBody>
                  <a:tcPr>
                    <a:solidFill>
                      <a:srgbClr val="92D050"/>
                    </a:solidFill>
                  </a:tcPr>
                </a:tc>
                <a:tc>
                  <a:txBody>
                    <a:bodyPr/>
                    <a:lstStyle/>
                    <a:p>
                      <a:r>
                        <a:rPr lang="kk-KZ" dirty="0" smtClean="0"/>
                        <a:t>Жоғары</a:t>
                      </a:r>
                      <a:r>
                        <a:rPr lang="kk-KZ" baseline="0" dirty="0" smtClean="0"/>
                        <a:t> білімі бар</a:t>
                      </a:r>
                      <a:endParaRPr lang="ru-RU" dirty="0"/>
                    </a:p>
                  </a:txBody>
                  <a:tcPr>
                    <a:solidFill>
                      <a:srgbClr val="92D050"/>
                    </a:solidFill>
                  </a:tcPr>
                </a:tc>
                <a:tc>
                  <a:txBody>
                    <a:bodyPr/>
                    <a:lstStyle/>
                    <a:p>
                      <a:r>
                        <a:rPr lang="kk-KZ" dirty="0" smtClean="0"/>
                        <a:t>өтілі</a:t>
                      </a:r>
                      <a:endParaRPr lang="ru-RU" dirty="0"/>
                    </a:p>
                  </a:txBody>
                  <a:tcPr>
                    <a:solidFill>
                      <a:srgbClr val="92D050"/>
                    </a:solidFill>
                  </a:tcPr>
                </a:tc>
              </a:tr>
              <a:tr h="423047">
                <a:tc>
                  <a:txBody>
                    <a:bodyPr/>
                    <a:lstStyle/>
                    <a:p>
                      <a:r>
                        <a:rPr lang="kk-KZ" dirty="0" smtClean="0"/>
                        <a:t>барлығы</a:t>
                      </a:r>
                      <a:endParaRPr lang="ru-RU" dirty="0"/>
                    </a:p>
                  </a:txBody>
                  <a:tcPr>
                    <a:solidFill>
                      <a:srgbClr val="92D050"/>
                    </a:solidFill>
                  </a:tcPr>
                </a:tc>
                <a:tc>
                  <a:txBody>
                    <a:bodyPr/>
                    <a:lstStyle/>
                    <a:p>
                      <a:r>
                        <a:rPr lang="kk-KZ" dirty="0" smtClean="0"/>
                        <a:t>8</a:t>
                      </a:r>
                      <a:endParaRPr lang="ru-RU" dirty="0"/>
                    </a:p>
                  </a:txBody>
                  <a:tcPr>
                    <a:solidFill>
                      <a:srgbClr val="92D050"/>
                    </a:solidFill>
                  </a:tcPr>
                </a:tc>
                <a:tc>
                  <a:txBody>
                    <a:bodyPr/>
                    <a:lstStyle/>
                    <a:p>
                      <a:r>
                        <a:rPr lang="kk-KZ" dirty="0" smtClean="0"/>
                        <a:t>8</a:t>
                      </a:r>
                      <a:endParaRPr lang="ru-RU" dirty="0"/>
                    </a:p>
                  </a:txBody>
                  <a:tcPr>
                    <a:solidFill>
                      <a:srgbClr val="92D050"/>
                    </a:solidFill>
                  </a:tcPr>
                </a:tc>
                <a:tc>
                  <a:txBody>
                    <a:bodyPr/>
                    <a:lstStyle/>
                    <a:p>
                      <a:r>
                        <a:rPr lang="kk-KZ" dirty="0" smtClean="0"/>
                        <a:t>4-30 жылдан  </a:t>
                      </a:r>
                      <a:r>
                        <a:rPr lang="kk-KZ" dirty="0" smtClean="0"/>
                        <a:t>жоғары</a:t>
                      </a:r>
                      <a:endParaRPr lang="ru-RU" dirty="0"/>
                    </a:p>
                  </a:txBody>
                  <a:tcPr>
                    <a:solidFill>
                      <a:srgbClr val="92D050"/>
                    </a:solidFill>
                  </a:tcPr>
                </a:tc>
              </a:tr>
              <a:tr h="423047">
                <a:tc>
                  <a:txBody>
                    <a:bodyPr/>
                    <a:lstStyle/>
                    <a:p>
                      <a:r>
                        <a:rPr lang="kk-KZ" dirty="0" smtClean="0"/>
                        <a:t>Педагог-мастер</a:t>
                      </a:r>
                      <a:endParaRPr lang="ru-RU" dirty="0"/>
                    </a:p>
                  </a:txBody>
                  <a:tcPr>
                    <a:solidFill>
                      <a:srgbClr val="92D050"/>
                    </a:solidFill>
                  </a:tcPr>
                </a:tc>
                <a:tc>
                  <a:txBody>
                    <a:bodyPr/>
                    <a:lstStyle/>
                    <a:p>
                      <a:r>
                        <a:rPr lang="kk-KZ" dirty="0" smtClean="0"/>
                        <a:t>1</a:t>
                      </a:r>
                      <a:endParaRPr lang="ru-RU" dirty="0"/>
                    </a:p>
                  </a:txBody>
                  <a:tcPr>
                    <a:solidFill>
                      <a:srgbClr val="92D050"/>
                    </a:solidFill>
                  </a:tcPr>
                </a:tc>
                <a:tc>
                  <a:txBody>
                    <a:bodyPr/>
                    <a:lstStyle/>
                    <a:p>
                      <a:r>
                        <a:rPr lang="kk-KZ" dirty="0" smtClean="0"/>
                        <a:t>1</a:t>
                      </a:r>
                      <a:endParaRPr lang="ru-RU" dirty="0"/>
                    </a:p>
                  </a:txBody>
                  <a:tcPr>
                    <a:solidFill>
                      <a:srgbClr val="92D050"/>
                    </a:solidFill>
                  </a:tcPr>
                </a:tc>
                <a:tc>
                  <a:txBody>
                    <a:bodyPr/>
                    <a:lstStyle/>
                    <a:p>
                      <a:r>
                        <a:rPr lang="kk-KZ" dirty="0" smtClean="0"/>
                        <a:t>20 жыл</a:t>
                      </a:r>
                      <a:endParaRPr lang="ru-RU" dirty="0"/>
                    </a:p>
                  </a:txBody>
                  <a:tcPr>
                    <a:solidFill>
                      <a:srgbClr val="92D050"/>
                    </a:solidFill>
                  </a:tcPr>
                </a:tc>
              </a:tr>
              <a:tr h="423047">
                <a:tc>
                  <a:txBody>
                    <a:bodyPr/>
                    <a:lstStyle/>
                    <a:p>
                      <a:r>
                        <a:rPr lang="kk-KZ" dirty="0" smtClean="0"/>
                        <a:t>Педагог-зерттеуші</a:t>
                      </a:r>
                      <a:endParaRPr lang="ru-RU" dirty="0"/>
                    </a:p>
                  </a:txBody>
                  <a:tcPr>
                    <a:solidFill>
                      <a:srgbClr val="92D050"/>
                    </a:solidFill>
                  </a:tcPr>
                </a:tc>
                <a:tc>
                  <a:txBody>
                    <a:bodyPr/>
                    <a:lstStyle/>
                    <a:p>
                      <a:r>
                        <a:rPr lang="kk-KZ" dirty="0" smtClean="0"/>
                        <a:t>1</a:t>
                      </a:r>
                      <a:endParaRPr lang="ru-RU" dirty="0"/>
                    </a:p>
                  </a:txBody>
                  <a:tcPr>
                    <a:solidFill>
                      <a:srgbClr val="92D050"/>
                    </a:solidFill>
                  </a:tcPr>
                </a:tc>
                <a:tc>
                  <a:txBody>
                    <a:bodyPr/>
                    <a:lstStyle/>
                    <a:p>
                      <a:r>
                        <a:rPr lang="kk-KZ" dirty="0" smtClean="0"/>
                        <a:t>1</a:t>
                      </a:r>
                      <a:endParaRPr lang="ru-RU" dirty="0"/>
                    </a:p>
                  </a:txBody>
                  <a:tcPr>
                    <a:solidFill>
                      <a:srgbClr val="92D050"/>
                    </a:solidFill>
                  </a:tcPr>
                </a:tc>
                <a:tc>
                  <a:txBody>
                    <a:bodyPr/>
                    <a:lstStyle/>
                    <a:p>
                      <a:r>
                        <a:rPr lang="kk-KZ" dirty="0" smtClean="0"/>
                        <a:t>20 жыл</a:t>
                      </a:r>
                      <a:endParaRPr lang="ru-RU" dirty="0"/>
                    </a:p>
                  </a:txBody>
                  <a:tcPr>
                    <a:solidFill>
                      <a:srgbClr val="92D050"/>
                    </a:solidFill>
                  </a:tcPr>
                </a:tc>
              </a:tr>
              <a:tr h="423047">
                <a:tc>
                  <a:txBody>
                    <a:bodyPr/>
                    <a:lstStyle/>
                    <a:p>
                      <a:r>
                        <a:rPr lang="kk-KZ" dirty="0" smtClean="0"/>
                        <a:t>Педагог-эксперт</a:t>
                      </a:r>
                      <a:endParaRPr lang="ru-RU" dirty="0"/>
                    </a:p>
                  </a:txBody>
                  <a:tcPr>
                    <a:solidFill>
                      <a:srgbClr val="92D050"/>
                    </a:solidFill>
                  </a:tcPr>
                </a:tc>
                <a:tc>
                  <a:txBody>
                    <a:bodyPr/>
                    <a:lstStyle/>
                    <a:p>
                      <a:r>
                        <a:rPr lang="kk-KZ" dirty="0" smtClean="0"/>
                        <a:t>3</a:t>
                      </a:r>
                      <a:endParaRPr lang="ru-RU" dirty="0"/>
                    </a:p>
                  </a:txBody>
                  <a:tcPr>
                    <a:solidFill>
                      <a:srgbClr val="92D050"/>
                    </a:solidFill>
                  </a:tcPr>
                </a:tc>
                <a:tc>
                  <a:txBody>
                    <a:bodyPr/>
                    <a:lstStyle/>
                    <a:p>
                      <a:r>
                        <a:rPr lang="kk-KZ" dirty="0" smtClean="0"/>
                        <a:t>3</a:t>
                      </a:r>
                      <a:endParaRPr lang="ru-RU" dirty="0"/>
                    </a:p>
                  </a:txBody>
                  <a:tcPr>
                    <a:solidFill>
                      <a:srgbClr val="92D050"/>
                    </a:solidFill>
                  </a:tcPr>
                </a:tc>
                <a:tc>
                  <a:txBody>
                    <a:bodyPr/>
                    <a:lstStyle/>
                    <a:p>
                      <a:r>
                        <a:rPr lang="kk-KZ" dirty="0" smtClean="0"/>
                        <a:t>4-30 жыл</a:t>
                      </a:r>
                      <a:endParaRPr lang="ru-RU" dirty="0"/>
                    </a:p>
                  </a:txBody>
                  <a:tcPr>
                    <a:solidFill>
                      <a:srgbClr val="92D050"/>
                    </a:solidFill>
                  </a:tcPr>
                </a:tc>
              </a:tr>
              <a:tr h="423047">
                <a:tc>
                  <a:txBody>
                    <a:bodyPr/>
                    <a:lstStyle/>
                    <a:p>
                      <a:r>
                        <a:rPr lang="kk-KZ" dirty="0" smtClean="0"/>
                        <a:t>Педагог-модератор</a:t>
                      </a:r>
                      <a:endParaRPr lang="ru-RU" dirty="0"/>
                    </a:p>
                  </a:txBody>
                  <a:tcPr>
                    <a:solidFill>
                      <a:srgbClr val="92D050"/>
                    </a:solidFill>
                  </a:tcPr>
                </a:tc>
                <a:tc>
                  <a:txBody>
                    <a:bodyPr/>
                    <a:lstStyle/>
                    <a:p>
                      <a:r>
                        <a:rPr lang="kk-KZ" dirty="0" smtClean="0"/>
                        <a:t>2</a:t>
                      </a:r>
                      <a:endParaRPr lang="ru-RU" dirty="0"/>
                    </a:p>
                  </a:txBody>
                  <a:tcPr>
                    <a:solidFill>
                      <a:srgbClr val="92D050"/>
                    </a:solidFill>
                  </a:tcPr>
                </a:tc>
                <a:tc>
                  <a:txBody>
                    <a:bodyPr/>
                    <a:lstStyle/>
                    <a:p>
                      <a:r>
                        <a:rPr lang="kk-KZ" dirty="0" smtClean="0"/>
                        <a:t>2</a:t>
                      </a:r>
                      <a:endParaRPr lang="ru-RU" dirty="0"/>
                    </a:p>
                  </a:txBody>
                  <a:tcPr>
                    <a:solidFill>
                      <a:srgbClr val="92D050"/>
                    </a:solidFill>
                  </a:tcPr>
                </a:tc>
                <a:tc>
                  <a:txBody>
                    <a:bodyPr/>
                    <a:lstStyle/>
                    <a:p>
                      <a:r>
                        <a:rPr lang="kk-KZ" dirty="0" smtClean="0"/>
                        <a:t>3-15 жыл</a:t>
                      </a:r>
                      <a:endParaRPr lang="ru-RU"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solidFill>
                  <a:srgbClr val="C00000"/>
                </a:solidFill>
                <a:latin typeface="Times New Roman" pitchFamily="18" charset="0"/>
                <a:cs typeface="Times New Roman" pitchFamily="18" charset="0"/>
              </a:rPr>
              <a:t>І  оқу сессиясы</a:t>
            </a:r>
            <a:endParaRPr lang="ru-RU" b="1" dirty="0">
              <a:solidFill>
                <a:srgbClr val="C00000"/>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57200" y="1600200"/>
            <a:ext cx="4258816" cy="4781128"/>
          </a:xfrm>
        </p:spPr>
        <p:txBody>
          <a:bodyPr>
            <a:normAutofit fontScale="55000" lnSpcReduction="20000"/>
          </a:bodyPr>
          <a:lstStyle/>
          <a:p>
            <a:r>
              <a:rPr lang="kk-KZ" dirty="0" smtClean="0"/>
              <a:t> </a:t>
            </a:r>
            <a:r>
              <a:rPr lang="kk-KZ" sz="3300" dirty="0" smtClean="0">
                <a:solidFill>
                  <a:srgbClr val="C00000"/>
                </a:solidFill>
                <a:latin typeface="Times New Roman" pitchFamily="18" charset="0"/>
                <a:cs typeface="Times New Roman" pitchFamily="18" charset="0"/>
              </a:rPr>
              <a:t>Биылғы 2019-2020 оқу жылының басында Ресурстық орталықтың нұсқаушы сессиясы 18-29 қараша аралығы</a:t>
            </a:r>
            <a:r>
              <a:rPr lang="kk-KZ" sz="3300" i="1" dirty="0" smtClean="0">
                <a:solidFill>
                  <a:srgbClr val="C00000"/>
                </a:solidFill>
                <a:latin typeface="Times New Roman" pitchFamily="18" charset="0"/>
                <a:cs typeface="Times New Roman" pitchFamily="18" charset="0"/>
              </a:rPr>
              <a:t> –</a:t>
            </a:r>
            <a:r>
              <a:rPr lang="kk-KZ" sz="3300" dirty="0" smtClean="0">
                <a:solidFill>
                  <a:srgbClr val="C00000"/>
                </a:solidFill>
                <a:latin typeface="Times New Roman" pitchFamily="18" charset="0"/>
                <a:cs typeface="Times New Roman" pitchFamily="18" charset="0"/>
              </a:rPr>
              <a:t> «Жалтыр №2 орта мектебі»ММ ТМ-нің базасында өтті. 2019 жылы 15 қарашадан № 66 бұйрық бойынша жұмыс жүргізілді.Ол ТМ  (РО) бірлескен үйлестіруші кеңесінің отырысында әзірленген оқу үдерісінің кестесіне сәйкес ұйымдастырылып, мектептегі оқыту сессияда «кіру» тестін өткізу арқылы оқушылардың пән бойынша білім мен бейімділігінің деңгейі анықталды. Сессия кезінде білім алушылардың оқу деңгейі анықталып, соның негізінде  сессияаралық кезең жұмыстарын ұйымдастырды.</a:t>
            </a:r>
            <a:endParaRPr lang="ru-RU" dirty="0">
              <a:solidFill>
                <a:srgbClr val="C00000"/>
              </a:solidFill>
              <a:latin typeface="Times New Roman" pitchFamily="18" charset="0"/>
              <a:cs typeface="Times New Roman" pitchFamily="18" charset="0"/>
            </a:endParaRPr>
          </a:p>
        </p:txBody>
      </p:sp>
      <p:pic>
        <p:nvPicPr>
          <p:cNvPr id="1026" name="Picture 2" descr="F:\ресурс орт 2017-18\2018-2019 ро\ро 2019-2020 І сессия\Новая папка (3)\20191127_101350.jpg"/>
          <p:cNvPicPr>
            <a:picLocks noGrp="1" noChangeAspect="1" noChangeArrowheads="1"/>
          </p:cNvPicPr>
          <p:nvPr>
            <p:ph sz="quarter" idx="2"/>
          </p:nvPr>
        </p:nvPicPr>
        <p:blipFill>
          <a:blip r:embed="rId2" cstate="print"/>
          <a:srcRect/>
          <a:stretch>
            <a:fillRect/>
          </a:stretch>
        </p:blipFill>
        <p:spPr bwMode="auto">
          <a:xfrm rot="5400000">
            <a:off x="6258331" y="1529668"/>
            <a:ext cx="1800201" cy="1566417"/>
          </a:xfrm>
          <a:prstGeom prst="rect">
            <a:avLst/>
          </a:prstGeom>
          <a:noFill/>
        </p:spPr>
      </p:pic>
      <p:pic>
        <p:nvPicPr>
          <p:cNvPr id="1027" name="Picture 3" descr="F:\ресурс орт 2017-18\2018-2019 ро\ро 2019-2020 І сессия\Новая папка (3)\20191129_120613.jpg"/>
          <p:cNvPicPr>
            <a:picLocks noChangeAspect="1" noChangeArrowheads="1"/>
          </p:cNvPicPr>
          <p:nvPr/>
        </p:nvPicPr>
        <p:blipFill>
          <a:blip r:embed="rId3" cstate="print"/>
          <a:srcRect/>
          <a:stretch>
            <a:fillRect/>
          </a:stretch>
        </p:blipFill>
        <p:spPr bwMode="auto">
          <a:xfrm rot="6448495">
            <a:off x="6604495" y="3154310"/>
            <a:ext cx="2076095" cy="1557071"/>
          </a:xfrm>
          <a:prstGeom prst="rect">
            <a:avLst/>
          </a:prstGeom>
          <a:noFill/>
        </p:spPr>
      </p:pic>
      <p:pic>
        <p:nvPicPr>
          <p:cNvPr id="1028" name="Picture 4" descr="F:\ресурс орт 2017-18\2018-2019 ро\ро 2019-2020 І сессия\Новая папка (3)\20191129_120811.jpg"/>
          <p:cNvPicPr>
            <a:picLocks noChangeAspect="1" noChangeArrowheads="1"/>
          </p:cNvPicPr>
          <p:nvPr/>
        </p:nvPicPr>
        <p:blipFill>
          <a:blip r:embed="rId4" cstate="print"/>
          <a:srcRect/>
          <a:stretch>
            <a:fillRect/>
          </a:stretch>
        </p:blipFill>
        <p:spPr bwMode="auto">
          <a:xfrm rot="4389682">
            <a:off x="4274854" y="3950199"/>
            <a:ext cx="3456383" cy="19442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kk-KZ" sz="3200" b="1" dirty="0" smtClean="0">
                <a:solidFill>
                  <a:srgbClr val="C00000"/>
                </a:solidFill>
                <a:latin typeface="Times New Roman" pitchFamily="18" charset="0"/>
                <a:cs typeface="Times New Roman" pitchFamily="18" charset="0"/>
              </a:rPr>
              <a:t>ІІ екі арадағы сессия</a:t>
            </a:r>
            <a:endParaRPr lang="ru-RU" sz="3200" b="1" dirty="0">
              <a:solidFill>
                <a:srgbClr val="C00000"/>
              </a:solidFill>
              <a:latin typeface="Times New Roman" pitchFamily="18" charset="0"/>
              <a:cs typeface="Times New Roman" pitchFamily="18" charset="0"/>
            </a:endParaRPr>
          </a:p>
        </p:txBody>
      </p:sp>
      <p:sp>
        <p:nvSpPr>
          <p:cNvPr id="4" name="Содержимое 3"/>
          <p:cNvSpPr>
            <a:spLocks noGrp="1"/>
          </p:cNvSpPr>
          <p:nvPr>
            <p:ph sz="quarter" idx="1"/>
          </p:nvPr>
        </p:nvSpPr>
        <p:spPr/>
        <p:txBody>
          <a:bodyPr>
            <a:normAutofit fontScale="62500" lnSpcReduction="20000"/>
          </a:bodyPr>
          <a:lstStyle/>
          <a:p>
            <a:r>
              <a:rPr lang="kk-KZ" sz="2600" dirty="0" smtClean="0">
                <a:solidFill>
                  <a:schemeClr val="accent1">
                    <a:lumMod val="75000"/>
                  </a:schemeClr>
                </a:solidFill>
                <a:latin typeface="Times New Roman" pitchFamily="18" charset="0"/>
                <a:cs typeface="Times New Roman" pitchFamily="18" charset="0"/>
              </a:rPr>
              <a:t>Оқу жылындағы ІІ сессияға Жарсуат негізгі магниттік мектебінің 8-сынып оқушылары,жоспарланған жұмыстар бойынша білім алды ІІ екі арадағы оқу сессиясы 03.02.-14.02.2020 ж.аралығы өткізілді..</a:t>
            </a:r>
            <a:endParaRPr lang="ru-RU" sz="2600" dirty="0" smtClean="0">
              <a:solidFill>
                <a:schemeClr val="accent1">
                  <a:lumMod val="75000"/>
                </a:schemeClr>
              </a:solidFill>
              <a:latin typeface="Times New Roman" pitchFamily="18" charset="0"/>
              <a:cs typeface="Times New Roman" pitchFamily="18" charset="0"/>
            </a:endParaRPr>
          </a:p>
          <a:p>
            <a:pPr>
              <a:buNone/>
            </a:pPr>
            <a:r>
              <a:rPr lang="kk-KZ" sz="2600" b="1" dirty="0" smtClean="0">
                <a:solidFill>
                  <a:schemeClr val="accent1">
                    <a:lumMod val="75000"/>
                  </a:schemeClr>
                </a:solidFill>
                <a:latin typeface="Times New Roman" pitchFamily="18" charset="0"/>
                <a:cs typeface="Times New Roman" pitchFamily="18" charset="0"/>
              </a:rPr>
              <a:t>ІІ екі арадағы оқыту сессиясы</a:t>
            </a:r>
            <a:r>
              <a:rPr lang="kk-KZ" sz="2600" dirty="0" smtClean="0">
                <a:solidFill>
                  <a:schemeClr val="accent1">
                    <a:lumMod val="75000"/>
                  </a:schemeClr>
                </a:solidFill>
                <a:latin typeface="Times New Roman" pitchFamily="18" charset="0"/>
                <a:cs typeface="Times New Roman" pitchFamily="18" charset="0"/>
              </a:rPr>
              <a:t> баланың біліміндегі айғақ кемшіліктерді жоюға бағытталған. Сондықтан жұмыс қолданбалы, зертханалық-тәжірибелік сабақтар, өз бетімен жұмыс жасау және талдау сипатында және өз бетімен білім алу, әлеуметтік және өзін-өзі кәсіби тану бағытындағы негізгі құзыреттіліктерді қалыптастыру бағытында ұйымдастырылды</a:t>
            </a:r>
            <a:r>
              <a:rPr lang="kk-KZ" dirty="0" smtClean="0"/>
              <a:t>.</a:t>
            </a:r>
            <a:endParaRPr lang="ru-RU" dirty="0" smtClean="0"/>
          </a:p>
          <a:p>
            <a:endParaRPr lang="ru-RU" dirty="0"/>
          </a:p>
        </p:txBody>
      </p:sp>
      <p:pic>
        <p:nvPicPr>
          <p:cNvPr id="2050" name="Picture 2" descr="C:\Users\User\Downloads\Ресурсный 1.jpg"/>
          <p:cNvPicPr>
            <a:picLocks noGrp="1" noChangeAspect="1" noChangeArrowheads="1"/>
          </p:cNvPicPr>
          <p:nvPr>
            <p:ph sz="quarter" idx="2"/>
          </p:nvPr>
        </p:nvPicPr>
        <p:blipFill>
          <a:blip r:embed="rId2" cstate="print">
            <a:lum contrast="-10000"/>
          </a:blip>
          <a:srcRect/>
          <a:stretch>
            <a:fillRect/>
          </a:stretch>
        </p:blipFill>
        <p:spPr bwMode="auto">
          <a:xfrm>
            <a:off x="4067944" y="1484784"/>
            <a:ext cx="1832539" cy="2520280"/>
          </a:xfrm>
          <a:prstGeom prst="rect">
            <a:avLst/>
          </a:prstGeom>
          <a:noFill/>
        </p:spPr>
      </p:pic>
      <p:pic>
        <p:nvPicPr>
          <p:cNvPr id="2051" name="Picture 3" descr="C:\Users\User\Desktop\ресурс ІІ сессия\WhatsApp Image 2019-03-01 at 12.37.39.jpeg"/>
          <p:cNvPicPr>
            <a:picLocks noChangeAspect="1" noChangeArrowheads="1"/>
          </p:cNvPicPr>
          <p:nvPr/>
        </p:nvPicPr>
        <p:blipFill>
          <a:blip r:embed="rId3" cstate="print"/>
          <a:srcRect/>
          <a:stretch>
            <a:fillRect/>
          </a:stretch>
        </p:blipFill>
        <p:spPr bwMode="auto">
          <a:xfrm>
            <a:off x="6228184" y="1412776"/>
            <a:ext cx="1872208" cy="2496277"/>
          </a:xfrm>
          <a:prstGeom prst="rect">
            <a:avLst/>
          </a:prstGeom>
          <a:noFill/>
        </p:spPr>
      </p:pic>
      <p:pic>
        <p:nvPicPr>
          <p:cNvPr id="2052" name="Picture 4" descr="C:\Users\User\Desktop\ресурс ІІ сессия\WhatsApp Image 2019-03-01 at 10.35.42 (1).jpeg"/>
          <p:cNvPicPr>
            <a:picLocks noChangeAspect="1" noChangeArrowheads="1"/>
          </p:cNvPicPr>
          <p:nvPr/>
        </p:nvPicPr>
        <p:blipFill>
          <a:blip r:embed="rId4" cstate="print"/>
          <a:srcRect/>
          <a:stretch>
            <a:fillRect/>
          </a:stretch>
        </p:blipFill>
        <p:spPr bwMode="auto">
          <a:xfrm>
            <a:off x="4427984" y="4581128"/>
            <a:ext cx="2088232" cy="1566174"/>
          </a:xfrm>
          <a:prstGeom prst="rect">
            <a:avLst/>
          </a:prstGeom>
          <a:noFill/>
        </p:spPr>
      </p:pic>
      <p:pic>
        <p:nvPicPr>
          <p:cNvPr id="2053" name="Picture 5" descr="C:\Users\User\Desktop\УМР 2019-2020\ресурс фото\WhatsApp Image 2019-11-28 at 18.07.19.jpeg"/>
          <p:cNvPicPr>
            <a:picLocks noChangeAspect="1" noChangeArrowheads="1"/>
          </p:cNvPicPr>
          <p:nvPr/>
        </p:nvPicPr>
        <p:blipFill>
          <a:blip r:embed="rId5" cstate="print"/>
          <a:srcRect l="9293" t="20923" r="3846"/>
          <a:stretch>
            <a:fillRect/>
          </a:stretch>
        </p:blipFill>
        <p:spPr bwMode="auto">
          <a:xfrm>
            <a:off x="6444208" y="4005064"/>
            <a:ext cx="2160240" cy="14749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algn="ctr"/>
            <a:r>
              <a:rPr lang="kk-KZ" b="1" dirty="0" smtClean="0">
                <a:solidFill>
                  <a:schemeClr val="accent1">
                    <a:lumMod val="75000"/>
                  </a:schemeClr>
                </a:solidFill>
                <a:latin typeface="Times New Roman" pitchFamily="18" charset="0"/>
                <a:cs typeface="Times New Roman" pitchFamily="18" charset="0"/>
              </a:rPr>
              <a:t>РО екі сессияның ЖМБ пәндері бойынша білім сапасы</a:t>
            </a:r>
            <a:endParaRPr lang="ru-RU" b="1" dirty="0">
              <a:solidFill>
                <a:schemeClr val="accent1">
                  <a:lumMod val="75000"/>
                </a:schemeClr>
              </a:solidFill>
              <a:latin typeface="Times New Roman" pitchFamily="18" charset="0"/>
              <a:cs typeface="Times New Roman" pitchFamily="18" charset="0"/>
            </a:endParaRPr>
          </a:p>
        </p:txBody>
      </p:sp>
      <p:graphicFrame>
        <p:nvGraphicFramePr>
          <p:cNvPr id="5" name="Диаграмма 4"/>
          <p:cNvGraphicFramePr/>
          <p:nvPr/>
        </p:nvGraphicFramePr>
        <p:xfrm>
          <a:off x="683568" y="1397000"/>
          <a:ext cx="7560840" cy="4696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319</TotalTime>
  <Words>515</Words>
  <Application>Microsoft Office PowerPoint</Application>
  <PresentationFormat>Экран (4:3)</PresentationFormat>
  <Paragraphs>83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Жалтыр №2 орта мектебі Ресурстық орталық</vt:lpstr>
      <vt:lpstr>Ресурстық орталық</vt:lpstr>
      <vt:lpstr>Ресурстық орталықтың ашылуы:  </vt:lpstr>
      <vt:lpstr>Ресурстық орталықтың мақсаты </vt:lpstr>
      <vt:lpstr>Оқу жылдары бойынша білім алған оқушылар саны:</vt:lpstr>
      <vt:lpstr>Тірек мектеп «Жалтыр №2 орта мектебі» ММ 2019-2020 оқу жылына РО сабақ береті мұғалімдерінің сапалық құрамы </vt:lpstr>
      <vt:lpstr>І  оқу сессиясы</vt:lpstr>
      <vt:lpstr>ІІ екі арадағы сессия</vt:lpstr>
      <vt:lpstr>РО екі сессияның ЖМБ пәндері бойынша білім сапасы</vt:lpstr>
      <vt:lpstr>РО екі сессияның КГ пәндері бойынша білім сапасы</vt:lpstr>
      <vt:lpstr>ІІІ қорытынды сессия жұмысы  Карантин жағдайнда қашықтықтан өткізілді</vt:lpstr>
      <vt:lpstr>Карантин жағдайындағы сессия жұмысы</vt:lpstr>
      <vt:lpstr>РО қашықтықтан оқыту кезіндегі  сабақ көріністері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Жалтыр №2 орта мектебі Ресурстық орталық</dc:title>
  <dc:creator>User</dc:creator>
  <cp:lastModifiedBy>User</cp:lastModifiedBy>
  <cp:revision>6</cp:revision>
  <dcterms:created xsi:type="dcterms:W3CDTF">2020-04-30T06:25:34Z</dcterms:created>
  <dcterms:modified xsi:type="dcterms:W3CDTF">2020-04-30T11:57:05Z</dcterms:modified>
</cp:coreProperties>
</file>