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706" r:id="rId4"/>
  </p:sldMasterIdLst>
  <p:notesMasterIdLst>
    <p:notesMasterId r:id="rId8"/>
  </p:notesMasterIdLst>
  <p:handoutMasterIdLst>
    <p:handoutMasterId r:id="rId9"/>
  </p:handoutMasterIdLst>
  <p:sldIdLst>
    <p:sldId id="271" r:id="rId5"/>
    <p:sldId id="282" r:id="rId6"/>
    <p:sldId id="28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Добро пожаловать!" id="{E75E278A-FF0E-49A4-B170-79828D63BBAD}">
          <p14:sldIdLst>
            <p14:sldId id="271"/>
            <p14:sldId id="282"/>
            <p14:sldId id="280"/>
          </p14:sldIdLst>
        </p14:section>
        <p14:section name="Конструктор, трансформация, добавление заметок, совместная работа, помощник" id="{B9B51309-D148-4332-87C2-07BE32FBCA3B}">
          <p14:sldIdLst/>
        </p14:section>
        <p14:section name="Подробнее" id="{2CC34DB2-6590-42C0-AD4B-A04C6060184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5" name="Автор" initials="A" lastIdx="0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4726"/>
    <a:srgbClr val="404040"/>
    <a:srgbClr val="FF9B45"/>
    <a:srgbClr val="DD462F"/>
    <a:srgbClr val="F8CFB6"/>
    <a:srgbClr val="F8CAB6"/>
    <a:srgbClr val="923922"/>
    <a:srgbClr val="F5F5F5"/>
    <a:srgbClr val="F2F2F2"/>
    <a:srgbClr val="D2B4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241" autoAdjust="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8" d="100"/>
          <a:sy n="78" d="100"/>
        </p:scale>
        <p:origin x="326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98014AD-F481-4E14-9BD9-D47CBAE72461}" type="datetime1">
              <a:rPr lang="ru-RU" smtClean="0"/>
              <a:t>21.05.2021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5" name="Номер слайда 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C679768-A2FC-4D08-91F6-8DCE6C566B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02551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 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455C72D-B947-43B7-ACB2-A2F85E78585E}" type="datetime1">
              <a:rPr lang="ru-RU" noProof="0" smtClean="0"/>
              <a:t>21.05.2021</a:t>
            </a:fld>
            <a:endParaRPr lang="ru-RU" noProof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F61EA0F-A667-4B49-8422-0062BC55E249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5003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2EB7719-815B-4B5E-83ED-26C3E4DC4C4F}" type="datetime1">
              <a:rPr lang="ru-RU" noProof="0" smtClean="0"/>
              <a:t>21.05.2021</a:t>
            </a:fld>
            <a:endParaRPr lang="ru-RU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ru-RU" noProof="0" smtClean="0"/>
              <a:pPr/>
              <a:t>‹#›</a:t>
            </a:fld>
            <a:endParaRPr lang="ru-RU" noProof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637502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2EB7719-815B-4B5E-83ED-26C3E4DC4C4F}" type="datetime1">
              <a:rPr lang="ru-RU" noProof="0" smtClean="0"/>
              <a:t>21.05.2021</a:t>
            </a:fld>
            <a:endParaRPr lang="ru-RU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012081525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2EB7719-815B-4B5E-83ED-26C3E4DC4C4F}" type="datetime1">
              <a:rPr lang="ru-RU" noProof="0" smtClean="0"/>
              <a:t>21.05.2021</a:t>
            </a:fld>
            <a:endParaRPr lang="ru-RU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4078709430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2EB7719-815B-4B5E-83ED-26C3E4DC4C4F}" type="datetime1">
              <a:rPr lang="ru-RU" noProof="0" smtClean="0"/>
              <a:t>21.05.2021</a:t>
            </a:fld>
            <a:endParaRPr lang="ru-RU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ru-RU" noProof="0" smtClean="0"/>
              <a:pPr/>
              <a:t>‹#›</a:t>
            </a:fld>
            <a:endParaRPr lang="ru-RU" noProof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98886509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2EB7719-815B-4B5E-83ED-26C3E4DC4C4F}" type="datetime1">
              <a:rPr lang="ru-RU" noProof="0" smtClean="0"/>
              <a:t>21.05.2021</a:t>
            </a:fld>
            <a:endParaRPr lang="ru-RU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600919190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2EB7719-815B-4B5E-83ED-26C3E4DC4C4F}" type="datetime1">
              <a:rPr lang="ru-RU" noProof="0" smtClean="0"/>
              <a:t>21.05.2021</a:t>
            </a:fld>
            <a:endParaRPr lang="ru-RU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ru-RU" noProof="0" smtClean="0"/>
              <a:pPr/>
              <a:t>‹#›</a:t>
            </a:fld>
            <a:endParaRPr lang="ru-RU" noProof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97458780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2EB7719-815B-4B5E-83ED-26C3E4DC4C4F}" type="datetime1">
              <a:rPr lang="ru-RU" noProof="0" smtClean="0"/>
              <a:t>21.05.2021</a:t>
            </a:fld>
            <a:endParaRPr lang="ru-RU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467480716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2EB7719-815B-4B5E-83ED-26C3E4DC4C4F}" type="datetime1">
              <a:rPr lang="ru-RU" noProof="0" smtClean="0"/>
              <a:t>21.05.2021</a:t>
            </a:fld>
            <a:endParaRPr lang="ru-RU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379369394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2EB7719-815B-4B5E-83ED-26C3E4DC4C4F}" type="datetime1">
              <a:rPr lang="ru-RU" noProof="0" smtClean="0"/>
              <a:t>21.05.2021</a:t>
            </a:fld>
            <a:endParaRPr lang="ru-RU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684004490"/>
      </p:ext>
    </p:extLst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ru-RU" sz="1800" noProof="0"/>
          </a:p>
        </p:txBody>
      </p:sp>
      <p:cxnSp>
        <p:nvCxnSpPr>
          <p:cNvPr id="12" name="Прямая соединительная линия 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21207" y="448056"/>
            <a:ext cx="6877119" cy="640080"/>
          </a:xfrm>
        </p:spPr>
        <p:txBody>
          <a:bodyPr rtlCol="0" anchor="b" anchorCtr="0">
            <a:normAutofit/>
          </a:bodyPr>
          <a:lstStyle>
            <a:lvl1pPr>
              <a:defRPr sz="28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0" hasCustomPrompt="1"/>
          </p:nvPr>
        </p:nvSpPr>
        <p:spPr>
          <a:xfrm>
            <a:off x="539496" y="1435608"/>
            <a:ext cx="44165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ru-RU" noProof="0"/>
              <a:t>Щелкните, чтобы изменить стили текста образца слайда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ru-RU" noProof="0"/>
              <a:t>Второй уровень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ru-RU" noProof="0"/>
              <a:t>Третий уровень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ru-RU" noProof="0"/>
              <a:t>Четвертый уровень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ru-RU" noProof="0"/>
              <a:t>Пятый уровень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BEA9688-C9C9-4214-807D-21324925409C}" type="datetime1">
              <a:rPr lang="ru-RU" noProof="0" smtClean="0"/>
              <a:t>21.05.2021</a:t>
            </a:fld>
            <a:endParaRPr lang="ru-RU" noProof="0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ru-RU" noProof="0"/>
          </a:p>
        </p:txBody>
      </p:sp>
      <p:sp>
        <p:nvSpPr>
          <p:cNvPr id="8" name="Номер слайда 5"/>
          <p:cNvSpPr>
            <a:spLocks noGrp="1"/>
          </p:cNvSpPr>
          <p:nvPr>
            <p:ph type="sldNum" sz="quarter" idx="4"/>
          </p:nvPr>
        </p:nvSpPr>
        <p:spPr>
          <a:xfrm>
            <a:off x="837192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732187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2EB7719-815B-4B5E-83ED-26C3E4DC4C4F}" type="datetime1">
              <a:rPr lang="ru-RU" noProof="0" smtClean="0"/>
              <a:t>21.05.2021</a:t>
            </a:fld>
            <a:endParaRPr lang="ru-RU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88181936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2EB7719-815B-4B5E-83ED-26C3E4DC4C4F}" type="datetime1">
              <a:rPr lang="ru-RU" noProof="0" smtClean="0"/>
              <a:t>21.05.2021</a:t>
            </a:fld>
            <a:endParaRPr lang="ru-RU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303104072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2EB7719-815B-4B5E-83ED-26C3E4DC4C4F}" type="datetime1">
              <a:rPr lang="ru-RU" noProof="0" smtClean="0"/>
              <a:t>21.05.2021</a:t>
            </a:fld>
            <a:endParaRPr lang="ru-RU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026305060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2EB7719-815B-4B5E-83ED-26C3E4DC4C4F}" type="datetime1">
              <a:rPr lang="ru-RU" noProof="0" smtClean="0"/>
              <a:t>21.05.2021</a:t>
            </a:fld>
            <a:endParaRPr lang="ru-RU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noProof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674800903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2EB7719-815B-4B5E-83ED-26C3E4DC4C4F}" type="datetime1">
              <a:rPr lang="ru-RU" noProof="0" smtClean="0"/>
              <a:t>21.05.2021</a:t>
            </a:fld>
            <a:endParaRPr lang="ru-RU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685675033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2EB7719-815B-4B5E-83ED-26C3E4DC4C4F}" type="datetime1">
              <a:rPr lang="ru-RU" noProof="0" smtClean="0"/>
              <a:t>21.05.2021</a:t>
            </a:fld>
            <a:endParaRPr lang="ru-RU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864559950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2EB7719-815B-4B5E-83ED-26C3E4DC4C4F}" type="datetime1">
              <a:rPr lang="ru-RU" noProof="0" smtClean="0"/>
              <a:t>21.05.2021</a:t>
            </a:fld>
            <a:endParaRPr lang="ru-RU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265565516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2EB7719-815B-4B5E-83ED-26C3E4DC4C4F}" type="datetime1">
              <a:rPr lang="ru-RU" noProof="0" smtClean="0"/>
              <a:t>21.05.2021</a:t>
            </a:fld>
            <a:endParaRPr lang="ru-RU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153657565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rtl="0"/>
            <a:fld id="{72EB7719-815B-4B5E-83ED-26C3E4DC4C4F}" type="datetime1">
              <a:rPr lang="ru-RU" noProof="0" smtClean="0"/>
              <a:t>21.05.2021</a:t>
            </a:fld>
            <a:endParaRPr lang="ru-RU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rtl="0"/>
            <a:endParaRPr lang="ru-RU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rtl="0"/>
            <a:fld id="{9860EDB8-5305-433F-BE41-D7A86D811DB3}" type="slidenum">
              <a:rPr lang="ru-RU" noProof="0" smtClean="0"/>
              <a:pPr/>
              <a:t>‹#›</a:t>
            </a:fld>
            <a:endParaRPr lang="ru-RU" noProof="0"/>
          </a:p>
        </p:txBody>
      </p:sp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ABC5ED36-C8F8-453C-A102-674E684FEE80}"/>
              </a:ext>
            </a:extLst>
          </p:cNvPr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ru-RU" sz="1800" noProof="0"/>
          </a:p>
        </p:txBody>
      </p:sp>
      <p:cxnSp>
        <p:nvCxnSpPr>
          <p:cNvPr id="14" name="Прямая соединительная линия 7">
            <a:extLst>
              <a:ext uri="{FF2B5EF4-FFF2-40B4-BE49-F238E27FC236}">
                <a16:creationId xmlns="" xmlns:a16="http://schemas.microsoft.com/office/drawing/2014/main" id="{4777E8C8-4B98-42CD-B135-3E7CF3FF7E52}"/>
              </a:ext>
            </a:extLst>
          </p:cNvPr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945290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  <p:sldLayoutId id="2147483723" r:id="rId17"/>
    <p:sldLayoutId id="2147483725" r:id="rId18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AC30D841-CB67-4BA8-A5A5-10C9C1FD78D0}"/>
              </a:ext>
            </a:extLst>
          </p:cNvPr>
          <p:cNvSpPr/>
          <p:nvPr/>
        </p:nvSpPr>
        <p:spPr>
          <a:xfrm>
            <a:off x="0" y="751584"/>
            <a:ext cx="1190352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</a:rPr>
              <a:t>  </a:t>
            </a:r>
            <a:r>
              <a:rPr lang="ru-RU" sz="2000" b="1" dirty="0" err="1" smtClean="0">
                <a:solidFill>
                  <a:schemeClr val="bg1"/>
                </a:solidFill>
              </a:rPr>
              <a:t>Ата-аналар</a:t>
            </a:r>
            <a:r>
              <a:rPr lang="kk-KZ" sz="2000" b="1" dirty="0" smtClean="0">
                <a:solidFill>
                  <a:schemeClr val="bg1"/>
                </a:solidFill>
              </a:rPr>
              <a:t>ға кеңес</a:t>
            </a:r>
            <a:r>
              <a:rPr lang="ru-RU" sz="2000" b="1" dirty="0" smtClean="0">
                <a:solidFill>
                  <a:schemeClr val="bg1"/>
                </a:solidFill>
              </a:rPr>
              <a:t>: </a:t>
            </a:r>
            <a:r>
              <a:rPr lang="ru-RU" sz="2000" b="1" dirty="0" err="1" smtClean="0">
                <a:solidFill>
                  <a:srgbClr val="D24726"/>
                </a:solidFill>
              </a:rPr>
              <a:t>балаларға</a:t>
            </a:r>
            <a:r>
              <a:rPr lang="ru-RU" sz="2000" b="1" dirty="0" smtClean="0">
                <a:solidFill>
                  <a:srgbClr val="D24726"/>
                </a:solidFill>
              </a:rPr>
              <a:t> </a:t>
            </a:r>
            <a:r>
              <a:rPr lang="ru-RU" sz="2000" b="1" dirty="0" err="1" smtClean="0">
                <a:solidFill>
                  <a:srgbClr val="D24726"/>
                </a:solidFill>
              </a:rPr>
              <a:t>емтиханға</a:t>
            </a:r>
            <a:r>
              <a:rPr lang="ru-RU" sz="2000" b="1" dirty="0" smtClean="0">
                <a:solidFill>
                  <a:srgbClr val="D24726"/>
                </a:solidFill>
              </a:rPr>
              <a:t> </a:t>
            </a:r>
            <a:r>
              <a:rPr lang="ru-RU" sz="2000" b="1" dirty="0" err="1" smtClean="0">
                <a:solidFill>
                  <a:srgbClr val="D24726"/>
                </a:solidFill>
              </a:rPr>
              <a:t>дайындалуына</a:t>
            </a:r>
            <a:r>
              <a:rPr lang="ru-RU" sz="2000" b="1" dirty="0" smtClean="0">
                <a:solidFill>
                  <a:srgbClr val="D24726"/>
                </a:solidFill>
              </a:rPr>
              <a:t> </a:t>
            </a:r>
            <a:r>
              <a:rPr lang="ru-RU" sz="2000" b="1" dirty="0" err="1" smtClean="0">
                <a:solidFill>
                  <a:srgbClr val="D24726"/>
                </a:solidFill>
              </a:rPr>
              <a:t>қалай</a:t>
            </a:r>
            <a:r>
              <a:rPr lang="ru-RU" sz="2000" b="1" dirty="0" smtClean="0">
                <a:solidFill>
                  <a:srgbClr val="D24726"/>
                </a:solidFill>
              </a:rPr>
              <a:t> </a:t>
            </a:r>
            <a:r>
              <a:rPr lang="ru-RU" sz="2000" b="1" dirty="0" err="1">
                <a:solidFill>
                  <a:srgbClr val="D24726"/>
                </a:solidFill>
              </a:rPr>
              <a:t>көмектесуге</a:t>
            </a:r>
            <a:r>
              <a:rPr lang="ru-RU" sz="2000" b="1" dirty="0">
                <a:solidFill>
                  <a:srgbClr val="D24726"/>
                </a:solidFill>
              </a:rPr>
              <a:t> </a:t>
            </a:r>
            <a:r>
              <a:rPr lang="ru-RU" sz="2000" b="1" dirty="0" err="1">
                <a:solidFill>
                  <a:srgbClr val="D24726"/>
                </a:solidFill>
              </a:rPr>
              <a:t>болады</a:t>
            </a:r>
            <a:endParaRPr lang="ru-RU" sz="2000" b="1" dirty="0">
              <a:solidFill>
                <a:srgbClr val="D24726"/>
              </a:solidFill>
            </a:endParaRPr>
          </a:p>
        </p:txBody>
      </p:sp>
      <p:pic>
        <p:nvPicPr>
          <p:cNvPr id="34" name="Рисунок 33" descr="Изображение выглядит как текст, игрушка, векторная графика&#10;&#10;Автоматически созданное описание">
            <a:extLst>
              <a:ext uri="{FF2B5EF4-FFF2-40B4-BE49-F238E27FC236}">
                <a16:creationId xmlns="" xmlns:a16="http://schemas.microsoft.com/office/drawing/2014/main" id="{88784416-3F01-43E3-AEC1-F5F09EFF2AF0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70000"/>
          </a:blip>
          <a:stretch>
            <a:fillRect/>
          </a:stretch>
        </p:blipFill>
        <p:spPr>
          <a:xfrm>
            <a:off x="7659330" y="1391078"/>
            <a:ext cx="4095331" cy="4421869"/>
          </a:xfrm>
          <a:prstGeom prst="rect">
            <a:avLst/>
          </a:prstGeom>
          <a:ln>
            <a:noFill/>
          </a:ln>
          <a:effectLst>
            <a:softEdge rad="635000"/>
          </a:effectLst>
        </p:spPr>
      </p:pic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C849CB53-A149-403E-BBCC-4CEB24EA38D9}"/>
              </a:ext>
            </a:extLst>
          </p:cNvPr>
          <p:cNvSpPr/>
          <p:nvPr/>
        </p:nvSpPr>
        <p:spPr>
          <a:xfrm>
            <a:off x="519652" y="1469736"/>
            <a:ext cx="845720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D24726"/>
              </a:buClr>
              <a:buSzPct val="120000"/>
              <a:buFont typeface="Wingdings" panose="05000000000000000000" pitchFamily="2" charset="2"/>
              <a:buChar char="q"/>
            </a:pPr>
            <a:endParaRPr lang="ru-RU" sz="1400" dirty="0" smtClean="0">
              <a:solidFill>
                <a:schemeClr val="bg1"/>
              </a:solidFill>
              <a:ea typeface="Times New Roman" panose="02020603050405020304" pitchFamily="18" charset="0"/>
            </a:endParaRPr>
          </a:p>
          <a:p>
            <a:pPr marL="285750" indent="-285750">
              <a:buClr>
                <a:srgbClr val="D24726"/>
              </a:buClr>
              <a:buSzPct val="120000"/>
              <a:buFont typeface="Wingdings" panose="05000000000000000000" pitchFamily="2" charset="2"/>
              <a:buChar char="q"/>
            </a:pPr>
            <a:r>
              <a:rPr lang="kk-KZ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Емтихан тапсыру кезінде баланы қолдау – балаңызды табыстылығын айқындайтын маңызды факторлардың бірі. </a:t>
            </a:r>
            <a:r>
              <a:rPr lang="kk-KZ" sz="1400" smtClean="0">
                <a:solidFill>
                  <a:schemeClr val="bg1"/>
                </a:solidFill>
                <a:ea typeface="Times New Roman" panose="02020603050405020304" pitchFamily="18" charset="0"/>
              </a:rPr>
              <a:t>Баланы қолдау- балаға деген сенімді білдіреді.</a:t>
            </a:r>
          </a:p>
          <a:p>
            <a:pPr>
              <a:buClr>
                <a:srgbClr val="D24726"/>
              </a:buClr>
              <a:buSzPct val="120000"/>
            </a:pPr>
            <a:endParaRPr lang="ru-RU" sz="1400" dirty="0" smtClean="0">
              <a:solidFill>
                <a:schemeClr val="bg1"/>
              </a:solidFill>
              <a:ea typeface="Times New Roman" panose="02020603050405020304" pitchFamily="18" charset="0"/>
            </a:endParaRPr>
          </a:p>
          <a:p>
            <a:pPr marL="285750" indent="-285750">
              <a:buClr>
                <a:srgbClr val="D24726"/>
              </a:buClr>
              <a:buSzPct val="120000"/>
              <a:buFont typeface="Wingdings" panose="05000000000000000000" pitchFamily="2" charset="2"/>
              <a:buChar char="q"/>
            </a:pP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Баланың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емтиханнан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алатын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ұпай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саны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жөнінде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алаңдамаңыз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және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емтиханнан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кейін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баланы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сынамаңыз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.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Балаға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алған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ұпай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саны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оның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жалпы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мүмкіндігінің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көрсеткіштері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болмайтындығы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жөнінде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сенім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қалыптастырыңыз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. </a:t>
            </a:r>
          </a:p>
          <a:p>
            <a:pPr>
              <a:buClr>
                <a:srgbClr val="D24726"/>
              </a:buClr>
              <a:buSzPct val="120000"/>
            </a:pPr>
            <a:endParaRPr lang="ru-RU" sz="1400" dirty="0">
              <a:solidFill>
                <a:schemeClr val="bg1"/>
              </a:solidFill>
              <a:ea typeface="Times New Roman" panose="02020603050405020304" pitchFamily="18" charset="0"/>
            </a:endParaRPr>
          </a:p>
          <a:p>
            <a:pPr marL="285750" indent="-285750">
              <a:buClr>
                <a:srgbClr val="D24726"/>
              </a:buClr>
              <a:buSzPct val="120000"/>
              <a:buFont typeface="Wingdings" panose="05000000000000000000" pitchFamily="2" charset="2"/>
              <a:buChar char="q"/>
            </a:pP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Балаларды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жақсы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істері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үшін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мадақтап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, </a:t>
            </a: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қолдау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көрсетіп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қойыңыз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.</a:t>
            </a:r>
          </a:p>
          <a:p>
            <a:pPr marL="285750" indent="-285750">
              <a:buClr>
                <a:srgbClr val="D24726"/>
              </a:buClr>
              <a:buSzPct val="120000"/>
              <a:buFont typeface="Wingdings" panose="05000000000000000000" pitchFamily="2" charset="2"/>
              <a:buChar char="q"/>
            </a:pPr>
            <a:endParaRPr lang="ru-RU" sz="1400" dirty="0">
              <a:solidFill>
                <a:schemeClr val="bg1"/>
              </a:solidFill>
              <a:ea typeface="Times New Roman" panose="02020603050405020304" pitchFamily="18" charset="0"/>
            </a:endParaRPr>
          </a:p>
          <a:p>
            <a:pPr marL="285750" indent="-285750">
              <a:buClr>
                <a:srgbClr val="D24726"/>
              </a:buClr>
              <a:buSzPct val="120000"/>
              <a:buFont typeface="Wingdings" panose="05000000000000000000" pitchFamily="2" charset="2"/>
              <a:buChar char="q"/>
            </a:pP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Олардың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өзіне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деген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сенімділігін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  </a:t>
            </a: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арттырыңыз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, </a:t>
            </a: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себебі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бала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сәтсіздіктен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қаншалықты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қорқатын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болса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қателіктер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жіберу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ықтималдығы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соғұрлым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жоғары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болады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. </a:t>
            </a:r>
            <a:endParaRPr lang="ru-RU" sz="1400" dirty="0" smtClean="0">
              <a:solidFill>
                <a:schemeClr val="bg1"/>
              </a:solidFill>
              <a:ea typeface="Times New Roman" panose="02020603050405020304" pitchFamily="18" charset="0"/>
            </a:endParaRPr>
          </a:p>
          <a:p>
            <a:pPr marL="285750" indent="-285750">
              <a:buClr>
                <a:srgbClr val="D24726"/>
              </a:buClr>
              <a:buSzPct val="120000"/>
              <a:buFont typeface="Wingdings" panose="05000000000000000000" pitchFamily="2" charset="2"/>
              <a:buChar char="q"/>
            </a:pPr>
            <a:endParaRPr lang="ru-RU" sz="1400" dirty="0">
              <a:solidFill>
                <a:schemeClr val="bg1"/>
              </a:solidFill>
              <a:ea typeface="Times New Roman" panose="02020603050405020304" pitchFamily="18" charset="0"/>
            </a:endParaRPr>
          </a:p>
          <a:p>
            <a:pPr marL="285750" indent="-285750">
              <a:buClr>
                <a:srgbClr val="D24726"/>
              </a:buClr>
              <a:buSzPct val="120000"/>
              <a:buFont typeface="Wingdings" panose="05000000000000000000" pitchFamily="2" charset="2"/>
              <a:buChar char="q"/>
            </a:pP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Баланың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көңіл-күйін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 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бақылаңыз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сізден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басқа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ешкім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баланың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шаршауына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байланысты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жағдайының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нашарлауына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уақытында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байқай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алмайды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және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алдын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 ала </a:t>
            </a: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алмайды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. </a:t>
            </a:r>
          </a:p>
          <a:p>
            <a:pPr marL="285750" indent="-285750">
              <a:buClr>
                <a:srgbClr val="D24726"/>
              </a:buClr>
              <a:buSzPct val="120000"/>
              <a:buFont typeface="Wingdings" panose="05000000000000000000" pitchFamily="2" charset="2"/>
              <a:buChar char="q"/>
            </a:pPr>
            <a:endParaRPr lang="ru-RU" sz="1400" dirty="0">
              <a:solidFill>
                <a:schemeClr val="bg1"/>
              </a:solidFill>
              <a:ea typeface="Times New Roman" panose="02020603050405020304" pitchFamily="18" charset="0"/>
            </a:endParaRPr>
          </a:p>
          <a:p>
            <a:pPr marL="285750" indent="-285750">
              <a:buClr>
                <a:srgbClr val="D24726"/>
              </a:buClr>
              <a:buSzPct val="120000"/>
              <a:buFont typeface="Wingdings" panose="05000000000000000000" pitchFamily="2" charset="2"/>
              <a:buChar char="q"/>
            </a:pP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Баланы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дайындау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режимін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бақылаңыз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шамадан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тыс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жүктемелерге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жол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бермеңіз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оған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міндетті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түрде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сабақтарды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демалумен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кезектестіру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  </a:t>
            </a: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керектігін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түсіндіріңіз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. </a:t>
            </a:r>
            <a:endParaRPr lang="ru-RU" sz="1400" dirty="0">
              <a:solidFill>
                <a:schemeClr val="bg1"/>
              </a:solidFill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7616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Изображение выглядит как текст, игрушка, векторная графика&#10;&#10;Автоматически созданное описание">
            <a:extLst>
              <a:ext uri="{FF2B5EF4-FFF2-40B4-BE49-F238E27FC236}">
                <a16:creationId xmlns="" xmlns:a16="http://schemas.microsoft.com/office/drawing/2014/main" id="{36D11529-486F-40E7-A770-E004EE75DF78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70000"/>
          </a:blip>
          <a:stretch>
            <a:fillRect/>
          </a:stretch>
        </p:blipFill>
        <p:spPr>
          <a:xfrm>
            <a:off x="7472516" y="1571794"/>
            <a:ext cx="4095331" cy="4421869"/>
          </a:xfrm>
          <a:prstGeom prst="rect">
            <a:avLst/>
          </a:prstGeom>
          <a:ln>
            <a:noFill/>
          </a:ln>
          <a:effectLst>
            <a:softEdge rad="635000"/>
          </a:effectLst>
        </p:spPr>
      </p:pic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15ABE956-02F3-42A4-81E8-9A0ED6EAE390}"/>
              </a:ext>
            </a:extLst>
          </p:cNvPr>
          <p:cNvSpPr/>
          <p:nvPr/>
        </p:nvSpPr>
        <p:spPr>
          <a:xfrm>
            <a:off x="273844" y="762700"/>
            <a:ext cx="119181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err="1" smtClean="0">
                <a:solidFill>
                  <a:schemeClr val="bg1"/>
                </a:solidFill>
              </a:rPr>
              <a:t>Ата-аналар</a:t>
            </a:r>
            <a:r>
              <a:rPr lang="kk-KZ" sz="2000" b="1" dirty="0">
                <a:solidFill>
                  <a:schemeClr val="bg1"/>
                </a:solidFill>
              </a:rPr>
              <a:t>ға кеңес</a:t>
            </a:r>
            <a:r>
              <a:rPr lang="ru-RU" sz="2000" b="1" dirty="0">
                <a:solidFill>
                  <a:schemeClr val="bg1"/>
                </a:solidFill>
              </a:rPr>
              <a:t>: </a:t>
            </a:r>
            <a:r>
              <a:rPr lang="ru-RU" sz="2000" b="1" dirty="0" err="1">
                <a:solidFill>
                  <a:srgbClr val="D24726"/>
                </a:solidFill>
              </a:rPr>
              <a:t>балаларға</a:t>
            </a:r>
            <a:r>
              <a:rPr lang="ru-RU" sz="2000" b="1" dirty="0">
                <a:solidFill>
                  <a:srgbClr val="D24726"/>
                </a:solidFill>
              </a:rPr>
              <a:t> </a:t>
            </a:r>
            <a:r>
              <a:rPr lang="ru-RU" sz="2000" b="1" dirty="0" err="1">
                <a:solidFill>
                  <a:srgbClr val="D24726"/>
                </a:solidFill>
              </a:rPr>
              <a:t>емтиханға</a:t>
            </a:r>
            <a:r>
              <a:rPr lang="ru-RU" sz="2000" b="1" dirty="0">
                <a:solidFill>
                  <a:srgbClr val="D24726"/>
                </a:solidFill>
              </a:rPr>
              <a:t> </a:t>
            </a:r>
            <a:r>
              <a:rPr lang="ru-RU" sz="2000" b="1" dirty="0" err="1">
                <a:solidFill>
                  <a:srgbClr val="D24726"/>
                </a:solidFill>
              </a:rPr>
              <a:t>дайындалуына</a:t>
            </a:r>
            <a:r>
              <a:rPr lang="ru-RU" sz="2000" b="1" dirty="0">
                <a:solidFill>
                  <a:srgbClr val="D24726"/>
                </a:solidFill>
              </a:rPr>
              <a:t> </a:t>
            </a:r>
            <a:r>
              <a:rPr lang="ru-RU" sz="2000" b="1" dirty="0" err="1">
                <a:solidFill>
                  <a:srgbClr val="D24726"/>
                </a:solidFill>
              </a:rPr>
              <a:t>қалай</a:t>
            </a:r>
            <a:r>
              <a:rPr lang="ru-RU" sz="2000" b="1" dirty="0">
                <a:solidFill>
                  <a:srgbClr val="D24726"/>
                </a:solidFill>
              </a:rPr>
              <a:t> </a:t>
            </a:r>
            <a:r>
              <a:rPr lang="ru-RU" sz="2000" b="1" dirty="0" err="1">
                <a:solidFill>
                  <a:srgbClr val="D24726"/>
                </a:solidFill>
              </a:rPr>
              <a:t>көмектесуге</a:t>
            </a:r>
            <a:r>
              <a:rPr lang="ru-RU" sz="2000" b="1" dirty="0">
                <a:solidFill>
                  <a:srgbClr val="D24726"/>
                </a:solidFill>
              </a:rPr>
              <a:t> </a:t>
            </a:r>
            <a:r>
              <a:rPr lang="ru-RU" sz="2000" b="1" dirty="0" err="1">
                <a:solidFill>
                  <a:srgbClr val="D24726"/>
                </a:solidFill>
              </a:rPr>
              <a:t>болады</a:t>
            </a:r>
            <a:endParaRPr lang="ru-RU" sz="2000" b="1" dirty="0">
              <a:solidFill>
                <a:srgbClr val="D24726"/>
              </a:solidFill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78CF6CC1-5C75-4969-A726-8E878067D42C}"/>
              </a:ext>
            </a:extLst>
          </p:cNvPr>
          <p:cNvSpPr/>
          <p:nvPr/>
        </p:nvSpPr>
        <p:spPr>
          <a:xfrm>
            <a:off x="539318" y="1624305"/>
            <a:ext cx="920445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D24726"/>
              </a:buClr>
              <a:buSzPct val="120000"/>
              <a:buFont typeface="Wingdings" panose="05000000000000000000" pitchFamily="2" charset="2"/>
              <a:buChar char="q"/>
            </a:pP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Үйде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сабақ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үшін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ыңғайлы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орынмен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қамтамасыз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етіңіз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және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ешкім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кедергі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  </a:t>
            </a: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келтірмейтіндей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қадағалаңыз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. </a:t>
            </a:r>
          </a:p>
          <a:p>
            <a:pPr marL="285750" indent="-285750">
              <a:buClr>
                <a:srgbClr val="D24726"/>
              </a:buClr>
              <a:buSzPct val="120000"/>
              <a:buFont typeface="Wingdings" panose="05000000000000000000" pitchFamily="2" charset="2"/>
              <a:buChar char="q"/>
            </a:pPr>
            <a:endParaRPr lang="ru-RU" sz="1400" dirty="0" smtClean="0">
              <a:solidFill>
                <a:schemeClr val="bg1"/>
              </a:solidFill>
              <a:ea typeface="Times New Roman" panose="02020603050405020304" pitchFamily="18" charset="0"/>
            </a:endParaRPr>
          </a:p>
          <a:p>
            <a:pPr marL="285750" indent="-285750">
              <a:buClr>
                <a:srgbClr val="D24726"/>
              </a:buClr>
              <a:buSzPct val="120000"/>
              <a:buFont typeface="Wingdings" panose="05000000000000000000" pitchFamily="2" charset="2"/>
              <a:buChar char="q"/>
            </a:pP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Баланың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тамақтануына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назар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аударыңыз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: </a:t>
            </a: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қарқынды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ақыл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-ой  </a:t>
            </a: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кернеуі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кезінде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оған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қоректік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және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әртүрлі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тағамдар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мен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дәрумендердің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теңдестірілген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кешені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қажет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.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Балық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сүзбе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жаңғақтар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кептірілген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өрік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және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т.б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.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сияқты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өнімдер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мидың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жұмысын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 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ынталандырады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.</a:t>
            </a:r>
          </a:p>
          <a:p>
            <a:pPr>
              <a:buClr>
                <a:srgbClr val="D24726"/>
              </a:buClr>
              <a:buSzPct val="120000"/>
            </a:pPr>
            <a:endParaRPr lang="ru-RU" sz="1400" dirty="0">
              <a:solidFill>
                <a:schemeClr val="bg1"/>
              </a:solidFill>
              <a:ea typeface="Times New Roman" panose="02020603050405020304" pitchFamily="18" charset="0"/>
            </a:endParaRPr>
          </a:p>
          <a:p>
            <a:pPr marL="285750" indent="-285750">
              <a:buClr>
                <a:srgbClr val="D24726"/>
              </a:buClr>
              <a:buSzPct val="120000"/>
              <a:buFont typeface="Wingdings" panose="05000000000000000000" pitchFamily="2" charset="2"/>
              <a:buChar char="q"/>
            </a:pP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Баланы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емтиханға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дайындық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әдістемесімен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таныстырыңыз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Барлық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материалдарды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жаттап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алудың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қажеті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жоқ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, </a:t>
            </a: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негізгі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мәселелерді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қарап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шығып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, </a:t>
            </a: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материалдың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мәнісі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 иен </a:t>
            </a: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логикасын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түсіну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жеткілікті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.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Зерттелетін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материалды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жоспарға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сәйкес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ұйымдастыра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отырып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қысқаша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схемалық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үзінділер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мен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кестелер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жасау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өте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пайдалы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Егер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ол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қалай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істелетінін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білмесе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оған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іс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жүзінде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қалай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жасалатынын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көрсетіңіз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.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Негізгі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формулалар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мен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анықтамаларды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парақшаларға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жазып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үстелдің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үстіне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кереуеттің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үстіне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және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т. б. 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жерге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іліп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қоюға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болады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400" dirty="0">
              <a:solidFill>
                <a:schemeClr val="bg1"/>
              </a:solidFill>
              <a:ea typeface="Times New Roman" panose="02020603050405020304" pitchFamily="18" charset="0"/>
            </a:endParaRPr>
          </a:p>
          <a:p>
            <a:pPr marL="285750" indent="-285750">
              <a:buClr>
                <a:srgbClr val="D24726"/>
              </a:buClr>
              <a:buSzPct val="120000"/>
              <a:buFont typeface="Wingdings" panose="05000000000000000000" pitchFamily="2" charset="2"/>
              <a:buChar char="q"/>
            </a:pP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Пән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бойынша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тест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тапсырмаларының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әртүрлі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нұсқаларын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дайындаңыз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(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қазір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тест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тапсырмаларының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көптеген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жинақтары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бар). Баланы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тестілеуге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үйрету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өте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маңызды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өйткені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бұл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форма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әдеттегі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жазбаша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және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ауызша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емтихандардан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өзгеше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болып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табылады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.</a:t>
            </a:r>
            <a:endParaRPr lang="ru-RU" sz="1400" dirty="0">
              <a:solidFill>
                <a:schemeClr val="bg1"/>
              </a:solidFill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1818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Изображение выглядит как текст, игрушка, векторная графика&#10;&#10;Автоматически созданное описание">
            <a:extLst>
              <a:ext uri="{FF2B5EF4-FFF2-40B4-BE49-F238E27FC236}">
                <a16:creationId xmlns="" xmlns:a16="http://schemas.microsoft.com/office/drawing/2014/main" id="{5A62E0DB-397D-49CA-888F-9A84019EC925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70000"/>
          </a:blip>
          <a:stretch>
            <a:fillRect/>
          </a:stretch>
        </p:blipFill>
        <p:spPr>
          <a:xfrm>
            <a:off x="7472516" y="1571794"/>
            <a:ext cx="4095331" cy="4421869"/>
          </a:xfrm>
          <a:prstGeom prst="rect">
            <a:avLst/>
          </a:prstGeom>
          <a:ln>
            <a:noFill/>
          </a:ln>
          <a:effectLst>
            <a:softEdge rad="635000"/>
          </a:effectLst>
        </p:spPr>
      </p:pic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0F5748D7-8041-47DA-9D42-E08A896BEF9D}"/>
              </a:ext>
            </a:extLst>
          </p:cNvPr>
          <p:cNvSpPr/>
          <p:nvPr/>
        </p:nvSpPr>
        <p:spPr>
          <a:xfrm>
            <a:off x="506166" y="1435508"/>
            <a:ext cx="8873808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D24726"/>
              </a:buClr>
              <a:buSzPct val="120000"/>
              <a:buFont typeface="Wingdings" panose="05000000000000000000" pitchFamily="2" charset="2"/>
              <a:buChar char="q"/>
            </a:pP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Тест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тапсырмалары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бойынша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жаттығу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кезінде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алдын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 ала </a:t>
            </a: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баланы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уақыт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бойынша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бағдарлауға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және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 оны </a:t>
            </a: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бөле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білуге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үйретіңіз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. </a:t>
            </a:r>
            <a:endParaRPr lang="ru-RU" sz="1400" dirty="0">
              <a:solidFill>
                <a:schemeClr val="bg1"/>
              </a:solidFill>
              <a:ea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Сонда бала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бүкіл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тестілеу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кезінде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шоғырлану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қабілетіне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ие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болады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бұл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оған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тыныштық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береді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және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rgbClr val="FF0000"/>
                </a:solidFill>
                <a:ea typeface="Times New Roman" panose="02020603050405020304" pitchFamily="18" charset="0"/>
              </a:rPr>
              <a:t>артық</a:t>
            </a:r>
            <a:r>
              <a:rPr lang="ru-RU" sz="1400" dirty="0" smtClean="0">
                <a:solidFill>
                  <a:srgbClr val="FF0000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rgbClr val="FF0000"/>
                </a:solidFill>
                <a:ea typeface="Times New Roman" panose="02020603050405020304" pitchFamily="18" charset="0"/>
              </a:rPr>
              <a:t>алаңдаушылықты</a:t>
            </a:r>
            <a:r>
              <a:rPr lang="ru-RU" sz="1400" dirty="0" smtClean="0">
                <a:solidFill>
                  <a:srgbClr val="FF0000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rgbClr val="FF0000"/>
                </a:solidFill>
                <a:ea typeface="Times New Roman" panose="02020603050405020304" pitchFamily="18" charset="0"/>
              </a:rPr>
              <a:t>жояды</a:t>
            </a:r>
            <a:r>
              <a:rPr lang="ru-RU" sz="1400" dirty="0" smtClean="0">
                <a:solidFill>
                  <a:srgbClr val="FF0000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шамадан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тыс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мазасыздықты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жеңілдетеді.Т</a:t>
            </a:r>
            <a:endParaRPr lang="ru-RU" sz="1400" dirty="0" smtClean="0">
              <a:solidFill>
                <a:schemeClr val="bg1"/>
              </a:solidFill>
              <a:ea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Егер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бала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сағат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кимеген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болса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оған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емтиханға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 </a:t>
            </a: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сағат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беріңіз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400" dirty="0">
              <a:solidFill>
                <a:schemeClr val="bg1"/>
              </a:solidFill>
              <a:ea typeface="Times New Roman" panose="02020603050405020304" pitchFamily="18" charset="0"/>
            </a:endParaRPr>
          </a:p>
          <a:p>
            <a:pPr marL="285750" indent="-285750">
              <a:buClr>
                <a:srgbClr val="D24726"/>
              </a:buClr>
              <a:buSzPct val="120000"/>
              <a:buFont typeface="Wingdings" panose="05000000000000000000" pitchFamily="2" charset="2"/>
              <a:buChar char="q"/>
            </a:pP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Емтихан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қарсаңында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баланың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жақсы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демалуын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қамтамасыз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етіңіз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ол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демалып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дұрыс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ұйықтауы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керек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.</a:t>
            </a:r>
          </a:p>
          <a:p>
            <a:pPr marL="285750" indent="-285750">
              <a:buClr>
                <a:srgbClr val="D24726"/>
              </a:buClr>
              <a:buSzPct val="120000"/>
              <a:buFont typeface="Wingdings" panose="05000000000000000000" pitchFamily="2" charset="2"/>
              <a:buChar char="q"/>
            </a:pPr>
            <a:endParaRPr lang="ru-RU" sz="1400" dirty="0">
              <a:solidFill>
                <a:schemeClr val="bg1"/>
              </a:solidFill>
              <a:ea typeface="Times New Roman" panose="02020603050405020304" pitchFamily="18" charset="0"/>
            </a:endParaRPr>
          </a:p>
          <a:p>
            <a:pPr marL="285750" indent="-285750">
              <a:buClr>
                <a:srgbClr val="D24726"/>
              </a:buClr>
              <a:buSzPct val="120000"/>
              <a:buFont typeface="Wingdings" panose="05000000000000000000" pitchFamily="2" charset="2"/>
              <a:buChar char="q"/>
            </a:pP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Емтихан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кезінде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балаларға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мыналарға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назар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аударуға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кеңес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беріңіз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: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т</a:t>
            </a: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естте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қандай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тапсырма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бар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екенін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көру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үшін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барлық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тестті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көзбен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шолып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өту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керек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бұл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жұмысқа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бейімделуге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көмектеседі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;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сұрақты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соңына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дейін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мұқият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оқып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шығып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, </a:t>
            </a: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оның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мағынасын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түсініңіз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(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тестілеу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кезіндегі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тән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қателік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 -</a:t>
            </a: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соңына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дейін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оқымай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бірінші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сөздер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бойынша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олар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жауап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беріп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, оны </a:t>
            </a: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жазуға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асығады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);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егер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сұрақтың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жауабын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білмесеңіз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немесе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сенімді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болмасаңыз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, оны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өткізіп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жіберіп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кейінірек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оған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оралу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үшін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белгілеңіз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;</a:t>
            </a:r>
            <a:endParaRPr lang="ru-RU" sz="1400" dirty="0">
              <a:solidFill>
                <a:schemeClr val="bg1"/>
              </a:solidFill>
              <a:ea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егер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берілген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уақыт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ішінде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сұраққа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жауап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бере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алмаса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, </a:t>
            </a: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өз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түйсігіне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сеніп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, </a:t>
            </a: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ең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ықтимал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нұсқаны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белгілеген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 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жөн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400" dirty="0">
              <a:solidFill>
                <a:schemeClr val="bg1"/>
              </a:solidFill>
              <a:ea typeface="Times New Roman" panose="02020603050405020304" pitchFamily="18" charset="0"/>
            </a:endParaRPr>
          </a:p>
          <a:p>
            <a:pPr marL="285750" indent="-285750">
              <a:buClr>
                <a:srgbClr val="D24726"/>
              </a:buClr>
              <a:buSzPct val="120000"/>
              <a:buFont typeface="Wingdings" panose="05000000000000000000" pitchFamily="2" charset="2"/>
              <a:buChar char="q"/>
            </a:pP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Есіңізде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болсын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: </a:t>
            </a:r>
            <a:r>
              <a:rPr lang="ru-RU" sz="14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ең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бастысы-балаңызға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деген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махаббатыңыз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 бен </a:t>
            </a:r>
            <a:r>
              <a:rPr lang="ru-RU" sz="1400" dirty="0" err="1" smtClean="0">
                <a:solidFill>
                  <a:schemeClr val="bg1"/>
                </a:solidFill>
                <a:ea typeface="Times New Roman" panose="02020603050405020304" pitchFamily="18" charset="0"/>
              </a:rPr>
              <a:t>сеніміңіз</a:t>
            </a:r>
            <a:r>
              <a:rPr lang="ru-RU" sz="1400" smtClean="0">
                <a:solidFill>
                  <a:schemeClr val="bg1"/>
                </a:solidFill>
                <a:ea typeface="Times New Roman" panose="02020603050405020304" pitchFamily="18" charset="0"/>
              </a:rPr>
              <a:t>.</a:t>
            </a:r>
            <a:endParaRPr lang="ru-RU" sz="1400" dirty="0">
              <a:solidFill>
                <a:schemeClr val="bg1"/>
              </a:solidFill>
              <a:ea typeface="Times New Roman" panose="02020603050405020304" pitchFamily="18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E6B99AF5-7747-4CCF-9E62-C236EE1AD1C4}"/>
              </a:ext>
            </a:extLst>
          </p:cNvPr>
          <p:cNvSpPr/>
          <p:nvPr/>
        </p:nvSpPr>
        <p:spPr>
          <a:xfrm>
            <a:off x="404754" y="751667"/>
            <a:ext cx="1154776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err="1">
                <a:solidFill>
                  <a:schemeClr val="bg1"/>
                </a:solidFill>
              </a:rPr>
              <a:t>Ата-аналар</a:t>
            </a:r>
            <a:r>
              <a:rPr lang="kk-KZ" sz="2000" b="1" dirty="0">
                <a:solidFill>
                  <a:schemeClr val="bg1"/>
                </a:solidFill>
              </a:rPr>
              <a:t>ға кеңес</a:t>
            </a:r>
            <a:r>
              <a:rPr lang="ru-RU" sz="2000" b="1" dirty="0">
                <a:solidFill>
                  <a:schemeClr val="bg1"/>
                </a:solidFill>
              </a:rPr>
              <a:t>: </a:t>
            </a:r>
            <a:r>
              <a:rPr lang="ru-RU" sz="2000" b="1" dirty="0" err="1">
                <a:solidFill>
                  <a:srgbClr val="D24726"/>
                </a:solidFill>
              </a:rPr>
              <a:t>балаларға</a:t>
            </a:r>
            <a:r>
              <a:rPr lang="ru-RU" sz="2000" b="1" dirty="0">
                <a:solidFill>
                  <a:srgbClr val="D24726"/>
                </a:solidFill>
              </a:rPr>
              <a:t> </a:t>
            </a:r>
            <a:r>
              <a:rPr lang="ru-RU" sz="2000" b="1" dirty="0" err="1">
                <a:solidFill>
                  <a:srgbClr val="D24726"/>
                </a:solidFill>
              </a:rPr>
              <a:t>емтиханға</a:t>
            </a:r>
            <a:r>
              <a:rPr lang="ru-RU" sz="2000" b="1" dirty="0">
                <a:solidFill>
                  <a:srgbClr val="D24726"/>
                </a:solidFill>
              </a:rPr>
              <a:t> </a:t>
            </a:r>
            <a:r>
              <a:rPr lang="ru-RU" sz="2000" b="1" dirty="0" err="1">
                <a:solidFill>
                  <a:srgbClr val="D24726"/>
                </a:solidFill>
              </a:rPr>
              <a:t>дайындалуына</a:t>
            </a:r>
            <a:r>
              <a:rPr lang="ru-RU" sz="2000" b="1" dirty="0">
                <a:solidFill>
                  <a:srgbClr val="D24726"/>
                </a:solidFill>
              </a:rPr>
              <a:t> </a:t>
            </a:r>
            <a:r>
              <a:rPr lang="ru-RU" sz="2000" b="1" dirty="0" err="1">
                <a:solidFill>
                  <a:srgbClr val="D24726"/>
                </a:solidFill>
              </a:rPr>
              <a:t>қалай</a:t>
            </a:r>
            <a:r>
              <a:rPr lang="ru-RU" sz="2000" b="1" dirty="0">
                <a:solidFill>
                  <a:srgbClr val="D24726"/>
                </a:solidFill>
              </a:rPr>
              <a:t> </a:t>
            </a:r>
            <a:r>
              <a:rPr lang="ru-RU" sz="2000" b="1" dirty="0" err="1">
                <a:solidFill>
                  <a:srgbClr val="D24726"/>
                </a:solidFill>
              </a:rPr>
              <a:t>көмектесуге</a:t>
            </a:r>
            <a:r>
              <a:rPr lang="ru-RU" sz="2000" b="1" dirty="0">
                <a:solidFill>
                  <a:srgbClr val="D24726"/>
                </a:solidFill>
              </a:rPr>
              <a:t> </a:t>
            </a:r>
            <a:r>
              <a:rPr lang="ru-RU" sz="2000" b="1" dirty="0" err="1">
                <a:solidFill>
                  <a:srgbClr val="D24726"/>
                </a:solidFill>
              </a:rPr>
              <a:t>болады</a:t>
            </a:r>
            <a:endParaRPr lang="ru-RU" sz="2000" b="1" dirty="0">
              <a:solidFill>
                <a:srgbClr val="D247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8566748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8a52e8c320b9a064ae3583ae3861c9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8020cb39231a0945110f9cd888b521a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50072C5-DDE0-4258-BA7A-4D4B80DFA632}">
  <ds:schemaRefs>
    <ds:schemaRef ds:uri="http://schemas.microsoft.com/office/2006/documentManagement/types"/>
    <ds:schemaRef ds:uri="http://purl.org/dc/elements/1.1/"/>
    <ds:schemaRef ds:uri="http://purl.org/dc/terms/"/>
    <ds:schemaRef ds:uri="http://schemas.microsoft.com/office/infopath/2007/PartnerControls"/>
    <ds:schemaRef ds:uri="http://www.w3.org/XML/1998/namespace"/>
    <ds:schemaRef ds:uri="71af3243-3dd4-4a8d-8c0d-dd76da1f02a5"/>
    <ds:schemaRef ds:uri="16c05727-aa75-4e4a-9b5f-8a80a1165891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D7FC771-7DFE-49DA-B577-71181BFBCB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EE8C63A-4744-4DE4-BB49-0FF0B5375C6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480</Words>
  <Application>Microsoft Office PowerPoint</Application>
  <PresentationFormat>Широкоэкранный</PresentationFormat>
  <Paragraphs>38</Paragraphs>
  <Slides>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9" baseType="lpstr">
      <vt:lpstr>Calibri</vt:lpstr>
      <vt:lpstr>Century Gothic</vt:lpstr>
      <vt:lpstr>Times New Roman</vt:lpstr>
      <vt:lpstr>Wingdings</vt:lpstr>
      <vt:lpstr>Wingdings 3</vt:lpstr>
      <vt:lpstr>Сектор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2021-05-19T08:57:51Z</dcterms:created>
  <dcterms:modified xsi:type="dcterms:W3CDTF">2021-05-21T10:16:20Z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