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06" r:id="rId4"/>
  </p:sldMasterIdLst>
  <p:notesMasterIdLst>
    <p:notesMasterId r:id="rId8"/>
  </p:notesMasterIdLst>
  <p:handoutMasterIdLst>
    <p:handoutMasterId r:id="rId9"/>
  </p:handoutMasterIdLst>
  <p:sldIdLst>
    <p:sldId id="271" r:id="rId5"/>
    <p:sldId id="282" r:id="rId6"/>
    <p:sldId id="28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Добро пожаловать!" id="{E75E278A-FF0E-49A4-B170-79828D63BBAD}">
          <p14:sldIdLst>
            <p14:sldId id="271"/>
            <p14:sldId id="282"/>
            <p14:sldId id="280"/>
          </p14:sldIdLst>
        </p14:section>
        <p14:section name="Конструктор, трансформация, добавление заметок, совместная работа, помощник" id="{B9B51309-D148-4332-87C2-07BE32FBCA3B}">
          <p14:sldIdLst/>
        </p14:section>
        <p14:section name="Подробнее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Автор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1" autoAdjust="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2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98014AD-F481-4E14-9BD9-D47CBAE72461}" type="datetime1">
              <a:rPr lang="ru-RU" smtClean="0"/>
              <a:t>21.05.2021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455C72D-B947-43B7-ACB2-A2F85E78585E}" type="datetime1">
              <a:rPr lang="ru-RU" noProof="0" smtClean="0"/>
              <a:t>21.05.2021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0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63750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120815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07870943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888650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0091919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745878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6748071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37936939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8400449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Второй уровень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Третий уровень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ru-RU" noProof="0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BEA9688-C9C9-4214-807D-21324925409C}" type="datetime1">
              <a:rPr lang="ru-RU" noProof="0" smtClean="0"/>
              <a:t>21.05.2021</a:t>
            </a:fld>
            <a:endParaRPr lang="ru-RU" noProof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8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3218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8181936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30310407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0263050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67480090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8567503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86455995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26556551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ru-R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15365756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72EB7719-815B-4B5E-83ED-26C3E4DC4C4F}" type="datetime1">
              <a:rPr lang="ru-RU" noProof="0" smtClean="0"/>
              <a:t>21.05.2021</a:t>
            </a:fld>
            <a:endParaRPr lang="ru-RU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9860EDB8-5305-433F-BE41-D7A86D811DB3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ABC5ED36-C8F8-453C-A102-674E684FEE80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ru-RU" sz="1800" noProof="0"/>
          </a:p>
        </p:txBody>
      </p:sp>
      <p:cxnSp>
        <p:nvCxnSpPr>
          <p:cNvPr id="14" name="Прямая соединительная линия 7">
            <a:extLst>
              <a:ext uri="{FF2B5EF4-FFF2-40B4-BE49-F238E27FC236}">
                <a16:creationId xmlns:a16="http://schemas.microsoft.com/office/drawing/2014/main" xmlns="" id="{4777E8C8-4B98-42CD-B135-3E7CF3FF7E52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4529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5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C30D841-CB67-4BA8-A5A5-10C9C1FD78D0}"/>
              </a:ext>
            </a:extLst>
          </p:cNvPr>
          <p:cNvSpPr/>
          <p:nvPr/>
        </p:nvSpPr>
        <p:spPr>
          <a:xfrm>
            <a:off x="0" y="751584"/>
            <a:ext cx="99123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Советы родителям: </a:t>
            </a:r>
            <a:r>
              <a:rPr lang="ru-RU" sz="2000" b="1" dirty="0">
                <a:solidFill>
                  <a:srgbClr val="D24726"/>
                </a:solidFill>
              </a:rPr>
              <a:t>как помочь детям подготовиться к экзаменам</a:t>
            </a:r>
          </a:p>
        </p:txBody>
      </p:sp>
      <p:pic>
        <p:nvPicPr>
          <p:cNvPr id="34" name="Рисунок 33" descr="Изображение выглядит как текст, игрушка, векторная графи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88784416-3F01-43E3-AEC1-F5F09EFF2AF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7659330" y="1391078"/>
            <a:ext cx="4095331" cy="4421869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849CB53-A149-403E-BBCC-4CEB24EA38D9}"/>
              </a:ext>
            </a:extLst>
          </p:cNvPr>
          <p:cNvSpPr/>
          <p:nvPr/>
        </p:nvSpPr>
        <p:spPr>
          <a:xfrm>
            <a:off x="519652" y="1469736"/>
            <a:ext cx="845720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24726"/>
              </a:buClr>
              <a:buSzPct val="120000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Поддержка ребенка во время сдачи экзаменов – один из важнейших факторов, определяющих успешность вашего ребенка. Поддерживать ребенка – значит верить в него.</a:t>
            </a:r>
          </a:p>
          <a:p>
            <a:pPr>
              <a:buClr>
                <a:srgbClr val="D24726"/>
              </a:buClr>
              <a:buSzPct val="120000"/>
            </a:pPr>
            <a:endParaRPr lang="ru-RU" sz="1400" dirty="0" smtClean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Не тревожьтесь о количестве баллов, которые ребенок получит на экзамене, и не критикуйте ребенка после экзамена. Внушайте ребенку мысль, что количество баллов не является совершенным измерением его возможностей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.</a:t>
            </a: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Подбадривайте детей, хвалите их за то, что они делают хорошо. </a:t>
            </a: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Повышайте их уверенность в себе, так как чем больше ребенок боится неудачи, тем более вероятности допущения ошибок. </a:t>
            </a: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Наблюдайте за самочувствием ребенка, никто, кроме Вас, не сможет вовремя заметить и предотвратить ухудшение состояние ребенка, связанное с переутомлением. </a:t>
            </a: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Контролируйте режим подготовки ребенка, не допускайте перегрузок, объясните ему, что он обязательно должен чередовать занятия с отдыхом.</a:t>
            </a:r>
          </a:p>
          <a:p>
            <a:pPr>
              <a:buClr>
                <a:srgbClr val="D24726"/>
              </a:buClr>
              <a:buSzPct val="120000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текст, игрушка, векторная графи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36D11529-486F-40E7-A770-E004EE75DF7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7472516" y="1571794"/>
            <a:ext cx="4095331" cy="4421869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5ABE956-02F3-42A4-81E8-9A0ED6EAE390}"/>
              </a:ext>
            </a:extLst>
          </p:cNvPr>
          <p:cNvSpPr/>
          <p:nvPr/>
        </p:nvSpPr>
        <p:spPr>
          <a:xfrm>
            <a:off x="273844" y="762700"/>
            <a:ext cx="93421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Советы родителям: </a:t>
            </a:r>
            <a:r>
              <a:rPr lang="ru-RU" sz="2000" b="1" dirty="0">
                <a:solidFill>
                  <a:srgbClr val="D24726"/>
                </a:solidFill>
              </a:rPr>
              <a:t>как помочь детям подготовиться к экзаменам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78CF6CC1-5C75-4969-A726-8E878067D42C}"/>
              </a:ext>
            </a:extLst>
          </p:cNvPr>
          <p:cNvSpPr/>
          <p:nvPr/>
        </p:nvSpPr>
        <p:spPr>
          <a:xfrm>
            <a:off x="539318" y="1624305"/>
            <a:ext cx="92044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Обеспечьте дома удобное место для занятий, проследите, чтобы никто из домашних не мешал.</a:t>
            </a:r>
          </a:p>
          <a:p>
            <a:pPr>
              <a:buClr>
                <a:srgbClr val="D24726"/>
              </a:buClr>
              <a:buSzPct val="120000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Обратите внимание на питание ребенка: во время интенсивного умственного напряжения ему необходима питательная и разнообразная пища и сбалансированный комплекс витаминов. Такие продукты, как рыба, творог, орехи, курага и т.д. стимулируют работу головного мозга. </a:t>
            </a:r>
            <a:endParaRPr lang="ru-RU" sz="1400" dirty="0" smtClean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>
              <a:buClr>
                <a:srgbClr val="D24726"/>
              </a:buClr>
              <a:buSzPct val="120000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Ознакомьте ребенка с методикой подготовки к экзаменам.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Не имеет смысла зазубривать весь фактический материал, достаточно просмотреть ключевые моменты и уловить смысл и логику материала. Очень полезно делать краткие схематические выписки и таблицы, упорядочивая изучаемый материал по плану.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Если он не умеет, покажите ему, как это делается на практике. Основные формулы и определения можно выписать на листочках и повесить над письменным столом, над кроватью и т.д. </a:t>
            </a:r>
          </a:p>
          <a:p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Подготовьте различные варианты тестовых заданий по предмету (сейчас существует множество различных сборников тестовых заданий). Большое значение имеет тренаж ребенка именно по тестированию, ведь эта форма отличается от привычных ему письменных и устных экзаменов. </a:t>
            </a:r>
          </a:p>
          <a:p>
            <a:pPr>
              <a:buClr>
                <a:srgbClr val="D24726"/>
              </a:buClr>
              <a:buSzPct val="120000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818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текст, игрушка, векторная графи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5A62E0DB-397D-49CA-888F-9A84019EC92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7472516" y="1571794"/>
            <a:ext cx="4095331" cy="4421869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0F5748D7-8041-47DA-9D42-E08A896BEF9D}"/>
              </a:ext>
            </a:extLst>
          </p:cNvPr>
          <p:cNvSpPr/>
          <p:nvPr/>
        </p:nvSpPr>
        <p:spPr>
          <a:xfrm>
            <a:off x="506166" y="1435508"/>
            <a:ext cx="887380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Заранее во время тренировки по тестовым заданиям приучайте ребенка ориентироваться во времени и уметь его распределять.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Тогда у ребенка будет навык умения концентрироваться на протяжении всего тестирования, что придаст ему спокойствие и снимет излишнюю тревожность.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Если ребенок не носит часов, обязательно дайте ему часы на экзамен. </a:t>
            </a:r>
          </a:p>
          <a:p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Накануне экзамена обеспечьте ребенку полноценный отдых, он должен отдохнуть и как следует выспаться. </a:t>
            </a:r>
          </a:p>
          <a:p>
            <a:pPr>
              <a:buClr>
                <a:srgbClr val="D24726"/>
              </a:buClr>
              <a:buSzPct val="120000"/>
            </a:pP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Посоветуйте детям во время экзамена обратить внимание на следующее: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пробежать глазами весь тест, чтобы увидеть, какого типа задания в нем содержатся, это поможет настроиться на работу;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внимательно прочитать вопрос до конца и понять его смысл (характерная ошибка во время тестирования - не дочитав до конца, по первым словам уже предполагают ответ и торопятся его вписать);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если не знаешь ответа на вопрос или не уверен, пропусти его и отметь, чтобы потом к нему вернуться;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если не смог в течение отведенного времени ответить на вопрос, есть смысл положиться на свою интуицию и указать наиболее вероятный вариант. </a:t>
            </a:r>
          </a:p>
          <a:p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marL="285750" indent="-285750">
              <a:buClr>
                <a:srgbClr val="D24726"/>
              </a:buClr>
              <a:buSzPct val="120000"/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И помните: самое главное - это </a:t>
            </a:r>
            <a:r>
              <a:rPr lang="ru-RU" sz="1400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ваша любовь и вера </a:t>
            </a:r>
            <a:r>
              <a:rPr lang="ru-RU" sz="1400" smtClean="0">
                <a:solidFill>
                  <a:schemeClr val="bg1"/>
                </a:solidFill>
                <a:ea typeface="Times New Roman" panose="02020603050405020304" pitchFamily="18" charset="0"/>
              </a:rPr>
              <a:t>в ребенка.</a:t>
            </a:r>
            <a:endParaRPr lang="ru-RU" sz="14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E6B99AF5-7747-4CCF-9E62-C236EE1AD1C4}"/>
              </a:ext>
            </a:extLst>
          </p:cNvPr>
          <p:cNvSpPr/>
          <p:nvPr/>
        </p:nvSpPr>
        <p:spPr>
          <a:xfrm>
            <a:off x="404754" y="751667"/>
            <a:ext cx="90766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Советы родителям: </a:t>
            </a:r>
            <a:r>
              <a:rPr lang="ru-RU" sz="2000" b="1" dirty="0">
                <a:solidFill>
                  <a:srgbClr val="D24726"/>
                </a:solidFill>
              </a:rPr>
              <a:t>как помочь детям подготовиться к экзаменам</a:t>
            </a:r>
          </a:p>
        </p:txBody>
      </p:sp>
    </p:spTree>
    <p:extLst>
      <p:ext uri="{BB962C8B-B14F-4D97-AF65-F5344CB8AC3E}">
        <p14:creationId xmlns:p14="http://schemas.microsoft.com/office/powerpoint/2010/main" val="205856674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71af3243-3dd4-4a8d-8c0d-dd76da1f02a5"/>
    <ds:schemaRef ds:uri="http://purl.org/dc/dcmitype/"/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521</Words>
  <Application>Microsoft Office PowerPoint</Application>
  <PresentationFormat>Широкоэкранный</PresentationFormat>
  <Paragraphs>38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Calibri</vt:lpstr>
      <vt:lpstr>Century Gothic</vt:lpstr>
      <vt:lpstr>Times New Roman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2021-05-19T08:57:51Z</dcterms:created>
  <dcterms:modified xsi:type="dcterms:W3CDTF">2021-05-21T05:29:44Z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