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7F98-C57B-4B32-A06B-1F91B97F7493}" type="datetimeFigureOut">
              <a:rPr lang="ru-RU" smtClean="0"/>
              <a:t>10.08.2021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9CD31-4F91-426D-9FE5-5522B91B9E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790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7F98-C57B-4B32-A06B-1F91B97F7493}" type="datetimeFigureOut">
              <a:rPr lang="ru-RU" smtClean="0"/>
              <a:t>10.08.2021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9CD31-4F91-426D-9FE5-5522B91B9E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835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7F98-C57B-4B32-A06B-1F91B97F7493}" type="datetimeFigureOut">
              <a:rPr lang="ru-RU" smtClean="0"/>
              <a:t>10.08.2021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9CD31-4F91-426D-9FE5-5522B91B9E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9387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7F98-C57B-4B32-A06B-1F91B97F7493}" type="datetimeFigureOut">
              <a:rPr lang="ru-RU" smtClean="0"/>
              <a:t>10.08.2021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9CD31-4F91-426D-9FE5-5522B91B9E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5837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7F98-C57B-4B32-A06B-1F91B97F7493}" type="datetimeFigureOut">
              <a:rPr lang="ru-RU" smtClean="0"/>
              <a:t>10.08.2021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9CD31-4F91-426D-9FE5-5522B91B9E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4570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7F98-C57B-4B32-A06B-1F91B97F7493}" type="datetimeFigureOut">
              <a:rPr lang="ru-RU" smtClean="0"/>
              <a:t>10.08.2021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9CD31-4F91-426D-9FE5-5522B91B9E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9200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7F98-C57B-4B32-A06B-1F91B97F7493}" type="datetimeFigureOut">
              <a:rPr lang="ru-RU" smtClean="0"/>
              <a:t>10.08.2021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9CD31-4F91-426D-9FE5-5522B91B9E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756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7F98-C57B-4B32-A06B-1F91B97F7493}" type="datetimeFigureOut">
              <a:rPr lang="ru-RU" smtClean="0"/>
              <a:t>10.08.2021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9CD31-4F91-426D-9FE5-5522B91B9E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16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7F98-C57B-4B32-A06B-1F91B97F7493}" type="datetimeFigureOut">
              <a:rPr lang="ru-RU" smtClean="0"/>
              <a:t>10.08.2021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9CD31-4F91-426D-9FE5-5522B91B9E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7410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7F98-C57B-4B32-A06B-1F91B97F7493}" type="datetimeFigureOut">
              <a:rPr lang="ru-RU" smtClean="0"/>
              <a:t>10.08.2021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9CD31-4F91-426D-9FE5-5522B91B9E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328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17F98-C57B-4B32-A06B-1F91B97F7493}" type="datetimeFigureOut">
              <a:rPr lang="ru-RU" smtClean="0"/>
              <a:t>10.08.2021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9CD31-4F91-426D-9FE5-5522B91B9E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380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17F98-C57B-4B32-A06B-1F91B97F7493}" type="datetimeFigureOut">
              <a:rPr lang="ru-RU" smtClean="0"/>
              <a:t>10.08.2021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9CD31-4F91-426D-9FE5-5522B91B9E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29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11217762" y="6425628"/>
            <a:ext cx="1028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98989"/>
                </a:solidFill>
                <a:latin typeface="Calibri"/>
                <a:cs typeface="Calibri"/>
              </a:rPr>
              <a:t>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4111D77F-CA2D-4737-8DCA-A037F41B5A08}"/>
              </a:ext>
            </a:extLst>
          </p:cNvPr>
          <p:cNvSpPr/>
          <p:nvPr/>
        </p:nvSpPr>
        <p:spPr>
          <a:xfrm>
            <a:off x="3035120" y="264573"/>
            <a:ext cx="9156880" cy="6265193"/>
          </a:xfrm>
          <a:prstGeom prst="rect">
            <a:avLst/>
          </a:prstGeom>
          <a:solidFill>
            <a:srgbClr val="006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xmlns="" id="{D663747B-A222-469A-978D-DF84A2D1F4AB}"/>
              </a:ext>
            </a:extLst>
          </p:cNvPr>
          <p:cNvGrpSpPr/>
          <p:nvPr/>
        </p:nvGrpSpPr>
        <p:grpSpPr>
          <a:xfrm>
            <a:off x="705690" y="2230071"/>
            <a:ext cx="1689167" cy="1731907"/>
            <a:chOff x="705690" y="2361122"/>
            <a:chExt cx="1800000" cy="1800000"/>
          </a:xfrm>
        </p:grpSpPr>
        <p:pic>
          <p:nvPicPr>
            <p:cNvPr id="14" name="Рисунок 13">
              <a:extLst>
                <a:ext uri="{FF2B5EF4-FFF2-40B4-BE49-F238E27FC236}">
                  <a16:creationId xmlns:a16="http://schemas.microsoft.com/office/drawing/2014/main" xmlns="" id="{33C995CB-5914-46B4-849E-A65CF0BE4B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5690" y="2361122"/>
              <a:ext cx="1800000" cy="1800000"/>
            </a:xfrm>
            <a:prstGeom prst="ellipse">
              <a:avLst/>
            </a:prstGeom>
          </p:spPr>
        </p:pic>
        <p:sp>
          <p:nvSpPr>
            <p:cNvPr id="15" name="Овал 14">
              <a:extLst>
                <a:ext uri="{FF2B5EF4-FFF2-40B4-BE49-F238E27FC236}">
                  <a16:creationId xmlns:a16="http://schemas.microsoft.com/office/drawing/2014/main" xmlns="" id="{E556A12F-9008-45BD-8842-477E90EF9812}"/>
                </a:ext>
              </a:extLst>
            </p:cNvPr>
            <p:cNvSpPr/>
            <p:nvPr/>
          </p:nvSpPr>
          <p:spPr>
            <a:xfrm>
              <a:off x="705690" y="2361122"/>
              <a:ext cx="1800000" cy="1800000"/>
            </a:xfrm>
            <a:prstGeom prst="ellipse">
              <a:avLst/>
            </a:prstGeom>
            <a:noFill/>
            <a:ln w="38100">
              <a:solidFill>
                <a:srgbClr val="FCEE0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2671F8C7-2B4B-40B2-83CA-4BC7FC070232}"/>
              </a:ext>
            </a:extLst>
          </p:cNvPr>
          <p:cNvSpPr txBox="1"/>
          <p:nvPr/>
        </p:nvSpPr>
        <p:spPr>
          <a:xfrm>
            <a:off x="585730" y="1317172"/>
            <a:ext cx="197733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-KZ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АҚМОЛА</a:t>
            </a:r>
          </a:p>
          <a:p>
            <a:pPr algn="ctr"/>
            <a:r>
              <a:rPr lang="kk-KZ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ОБЛЫСЫНЫҢ</a:t>
            </a:r>
          </a:p>
          <a:p>
            <a:pPr algn="ctr"/>
            <a:r>
              <a:rPr lang="kk-KZ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 БАСҚАРМАСЫ</a:t>
            </a:r>
            <a:endParaRPr lang="ru-RU" sz="14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BE8137E1-7256-45D0-946D-979FD2EEABEA}"/>
              </a:ext>
            </a:extLst>
          </p:cNvPr>
          <p:cNvSpPr txBox="1"/>
          <p:nvPr/>
        </p:nvSpPr>
        <p:spPr>
          <a:xfrm>
            <a:off x="334059" y="4370435"/>
            <a:ext cx="248067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-KZ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</a:t>
            </a:r>
          </a:p>
          <a:p>
            <a:pPr algn="ctr"/>
            <a:r>
              <a:rPr lang="kk-KZ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ОБРАЗОВАНИЯ</a:t>
            </a:r>
          </a:p>
          <a:p>
            <a:pPr algn="ctr"/>
            <a:r>
              <a:rPr lang="kk-KZ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АКМОЛИНСКОЙ ОБЛАСТИ</a:t>
            </a:r>
            <a:endParaRPr lang="ru-RU" sz="14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xmlns="" id="{0842DD6E-E0D6-46BA-A6DC-E5E71653F4D2}"/>
              </a:ext>
            </a:extLst>
          </p:cNvPr>
          <p:cNvCxnSpPr>
            <a:cxnSpLocks/>
          </p:cNvCxnSpPr>
          <p:nvPr/>
        </p:nvCxnSpPr>
        <p:spPr>
          <a:xfrm rot="16200000">
            <a:off x="6180982" y="-5747425"/>
            <a:ext cx="0" cy="12024000"/>
          </a:xfrm>
          <a:prstGeom prst="line">
            <a:avLst/>
          </a:prstGeom>
          <a:ln w="12700">
            <a:solidFill>
              <a:srgbClr val="2683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xmlns="" id="{D8F1C48C-EDF8-4933-A734-126FF0CC26CC}"/>
              </a:ext>
            </a:extLst>
          </p:cNvPr>
          <p:cNvCxnSpPr>
            <a:cxnSpLocks/>
          </p:cNvCxnSpPr>
          <p:nvPr/>
        </p:nvCxnSpPr>
        <p:spPr>
          <a:xfrm rot="16200000">
            <a:off x="6180982" y="517767"/>
            <a:ext cx="0" cy="12024000"/>
          </a:xfrm>
          <a:prstGeom prst="line">
            <a:avLst/>
          </a:prstGeom>
          <a:ln w="12700">
            <a:solidFill>
              <a:srgbClr val="2683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54188C84-B0D0-47D7-9974-ADF335FB0158}"/>
              </a:ext>
            </a:extLst>
          </p:cNvPr>
          <p:cNvSpPr/>
          <p:nvPr/>
        </p:nvSpPr>
        <p:spPr>
          <a:xfrm>
            <a:off x="3019124" y="2090367"/>
            <a:ext cx="8438310" cy="2333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065" marR="5080" indent="-2540" algn="ctr">
              <a:lnSpc>
                <a:spcPct val="100000"/>
              </a:lnSpc>
              <a:spcBef>
                <a:spcPts val="95"/>
              </a:spcBef>
            </a:pPr>
            <a:r>
              <a:rPr lang="ru-RU" sz="3600" b="1" spc="-25" dirty="0" smtClean="0">
                <a:solidFill>
                  <a:schemeClr val="bg1"/>
                </a:solidFill>
                <a:latin typeface="Arial"/>
                <a:cs typeface="Arial"/>
              </a:rPr>
              <a:t>ТЕКУЩЕЕ СОСТОЯНИЕ </a:t>
            </a:r>
            <a:endParaRPr lang="ru-RU" sz="3600" b="1" spc="-25" dirty="0">
              <a:solidFill>
                <a:schemeClr val="bg1"/>
              </a:solidFill>
              <a:latin typeface="Arial"/>
              <a:cs typeface="Arial"/>
            </a:endParaRPr>
          </a:p>
          <a:p>
            <a:pPr marL="12065" marR="5080" indent="-2540" algn="ctr">
              <a:lnSpc>
                <a:spcPct val="100000"/>
              </a:lnSpc>
              <a:spcBef>
                <a:spcPts val="95"/>
              </a:spcBef>
            </a:pPr>
            <a:r>
              <a:rPr lang="ru-RU" sz="3600" b="1" spc="-25" dirty="0" smtClean="0">
                <a:solidFill>
                  <a:schemeClr val="bg1"/>
                </a:solidFill>
                <a:latin typeface="Arial"/>
                <a:cs typeface="Arial"/>
              </a:rPr>
              <a:t>СИСТЕМЫ ДОШКОЛЬНОГО </a:t>
            </a:r>
            <a:r>
              <a:rPr lang="ru-RU" sz="3600" b="1" spc="-25" dirty="0">
                <a:solidFill>
                  <a:schemeClr val="bg1"/>
                </a:solidFill>
                <a:latin typeface="Arial"/>
                <a:cs typeface="Arial"/>
              </a:rPr>
              <a:t>ОБРАЗОВАНИЯ </a:t>
            </a:r>
          </a:p>
          <a:p>
            <a:pPr marL="12065" marR="5080" indent="-2540" algn="ctr">
              <a:lnSpc>
                <a:spcPct val="100000"/>
              </a:lnSpc>
              <a:spcBef>
                <a:spcPts val="95"/>
              </a:spcBef>
            </a:pPr>
            <a:r>
              <a:rPr lang="ru-RU" sz="3600" b="1" spc="-25" dirty="0">
                <a:solidFill>
                  <a:schemeClr val="bg1"/>
                </a:solidFill>
                <a:latin typeface="Arial"/>
                <a:cs typeface="Arial"/>
              </a:rPr>
              <a:t>АКМОЛИНСКОЙ ОБЛАСТИ</a:t>
            </a:r>
            <a:endParaRPr lang="ru-RU" sz="36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501877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408487" y="506370"/>
            <a:ext cx="3396343" cy="46527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441401" y="498525"/>
            <a:ext cx="3396343" cy="49658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496229" y="506370"/>
            <a:ext cx="3396343" cy="4809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BE8E9D51-DE00-4A4D-9085-4C655AABF299}"/>
              </a:ext>
            </a:extLst>
          </p:cNvPr>
          <p:cNvSpPr/>
          <p:nvPr/>
        </p:nvSpPr>
        <p:spPr>
          <a:xfrm>
            <a:off x="0" y="-26343"/>
            <a:ext cx="12192000" cy="46064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CCF943A2-6532-40A8-BB6D-5E3E099C2B28}"/>
              </a:ext>
            </a:extLst>
          </p:cNvPr>
          <p:cNvSpPr/>
          <p:nvPr/>
        </p:nvSpPr>
        <p:spPr>
          <a:xfrm>
            <a:off x="990600" y="15734"/>
            <a:ext cx="9982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spc="-2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ДОСТУПНОСТЬ</a:t>
            </a:r>
            <a:r>
              <a:rPr lang="ru-RU" sz="2000" b="1" spc="15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b="1" spc="-15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ДОШКОЛЬНОГО</a:t>
            </a:r>
            <a:r>
              <a:rPr lang="ru-RU" sz="2000" b="1" spc="5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b="1" spc="-3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ВОСПИТАНИЯ</a:t>
            </a:r>
            <a:r>
              <a:rPr lang="ru-RU" sz="2000" b="1" spc="3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И</a:t>
            </a:r>
            <a:r>
              <a:rPr lang="ru-RU" sz="2000" b="1" spc="1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2000" b="1" spc="-1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ОБУЧЕНИЯ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7F6A98EA-33E0-44B3-A1CC-8EC5EBAFA770}"/>
              </a:ext>
            </a:extLst>
          </p:cNvPr>
          <p:cNvSpPr/>
          <p:nvPr/>
        </p:nvSpPr>
        <p:spPr>
          <a:xfrm>
            <a:off x="4928508" y="446619"/>
            <a:ext cx="2531783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1600" spc="-1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Охват</a:t>
            </a:r>
            <a:r>
              <a:rPr lang="ru-RU" sz="1600" spc="25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ДО </a:t>
            </a:r>
            <a:r>
              <a:rPr lang="ru-RU" sz="1600" spc="-2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детей</a:t>
            </a:r>
            <a:r>
              <a:rPr lang="ru-RU" sz="1600" spc="55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600" spc="-5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1-6</a:t>
            </a:r>
            <a:r>
              <a:rPr lang="ru-RU" sz="1600" spc="15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600" spc="-6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лет</a:t>
            </a:r>
            <a:r>
              <a:rPr lang="ru-RU" sz="1600" spc="4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sz="1600" b="1" spc="4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</a:t>
            </a:r>
            <a:r>
              <a:rPr lang="ru-RU" sz="1600" b="1" spc="4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 области </a:t>
            </a:r>
            <a:r>
              <a:rPr lang="ru-RU" sz="1600" b="1" spc="4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77,6</a:t>
            </a:r>
            <a:r>
              <a:rPr lang="ru-RU" sz="1600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%</a:t>
            </a:r>
            <a:endParaRPr lang="ru-RU" sz="16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7F6A98EA-33E0-44B3-A1CC-8EC5EBAFA770}"/>
              </a:ext>
            </a:extLst>
          </p:cNvPr>
          <p:cNvSpPr/>
          <p:nvPr/>
        </p:nvSpPr>
        <p:spPr>
          <a:xfrm>
            <a:off x="9255921" y="532137"/>
            <a:ext cx="15191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spc="-10" dirty="0" smtClean="0">
                <a:solidFill>
                  <a:srgbClr val="2C2E3C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Очередность</a:t>
            </a:r>
            <a:endParaRPr lang="ru-RU" sz="1600" b="1" dirty="0">
              <a:solidFill>
                <a:srgbClr val="15A7E9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7F6A98EA-33E0-44B3-A1CC-8EC5EBAFA770}"/>
              </a:ext>
            </a:extLst>
          </p:cNvPr>
          <p:cNvSpPr/>
          <p:nvPr/>
        </p:nvSpPr>
        <p:spPr>
          <a:xfrm>
            <a:off x="1315890" y="552964"/>
            <a:ext cx="18897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spc="-1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Сеть ДОО</a:t>
            </a:r>
            <a:endParaRPr lang="ru-RU" sz="16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134351"/>
              </p:ext>
            </p:extLst>
          </p:nvPr>
        </p:nvGraphicFramePr>
        <p:xfrm>
          <a:off x="408487" y="1043714"/>
          <a:ext cx="3396343" cy="2270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93813"/>
                <a:gridCol w="751265"/>
                <a:gridCol w="751265"/>
              </a:tblGrid>
              <a:tr h="4745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ДО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кол-во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них детей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432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Детских </a:t>
                      </a:r>
                      <a:r>
                        <a:rPr lang="ru-RU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садов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28056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43293"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государственных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15898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432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частных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12158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432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Мини-центров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6104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43293"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государственных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5848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432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частных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432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ДО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34160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Скругленный прямоугольник 12"/>
          <p:cNvSpPr/>
          <p:nvPr/>
        </p:nvSpPr>
        <p:spPr>
          <a:xfrm>
            <a:off x="408487" y="3426915"/>
            <a:ext cx="3396343" cy="61728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7F6A98EA-33E0-44B3-A1CC-8EC5EBAFA770}"/>
              </a:ext>
            </a:extLst>
          </p:cNvPr>
          <p:cNvSpPr/>
          <p:nvPr/>
        </p:nvSpPr>
        <p:spPr>
          <a:xfrm>
            <a:off x="508464" y="3472414"/>
            <a:ext cx="31437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spc="-1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Увеличение охвата </a:t>
            </a:r>
          </a:p>
          <a:p>
            <a:pPr algn="ctr"/>
            <a:r>
              <a:rPr lang="ru-RU" sz="1600" spc="-1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(</a:t>
            </a:r>
            <a:r>
              <a:rPr lang="ru-RU" sz="1600" b="1" spc="-1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план на 2021 год</a:t>
            </a:r>
            <a:r>
              <a:rPr lang="ru-RU" sz="1600" spc="-1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– </a:t>
            </a:r>
            <a:r>
              <a:rPr lang="ru-RU" sz="1600" b="1" spc="-1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79%</a:t>
            </a:r>
            <a:r>
              <a:rPr lang="ru-RU" sz="1600" spc="-1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endParaRPr lang="ru-RU" sz="16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7F6A98EA-33E0-44B3-A1CC-8EC5EBAFA770}"/>
              </a:ext>
            </a:extLst>
          </p:cNvPr>
          <p:cNvSpPr/>
          <p:nvPr/>
        </p:nvSpPr>
        <p:spPr>
          <a:xfrm>
            <a:off x="5231173" y="1064823"/>
            <a:ext cx="2030310" cy="2769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200" spc="-1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Наибольший охват</a:t>
            </a:r>
            <a:endParaRPr lang="ru-RU" sz="12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708207"/>
              </p:ext>
            </p:extLst>
          </p:nvPr>
        </p:nvGraphicFramePr>
        <p:xfrm>
          <a:off x="4580710" y="1375251"/>
          <a:ext cx="3311862" cy="13217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1347"/>
                <a:gridCol w="461554"/>
                <a:gridCol w="768961"/>
              </a:tblGrid>
              <a:tr h="2643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Коргалжинский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96,3%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643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Сандыктауский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</a:t>
                      </a:r>
                      <a:endParaRPr lang="ru-RU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93,8%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643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Жаксынский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</a:t>
                      </a:r>
                      <a:endParaRPr lang="ru-RU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91,9%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643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Ерейментауский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</a:t>
                      </a:r>
                      <a:endParaRPr lang="ru-RU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91,4%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643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Биржан</a:t>
                      </a:r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сал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88,4%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7F6A98EA-33E0-44B3-A1CC-8EC5EBAFA770}"/>
              </a:ext>
            </a:extLst>
          </p:cNvPr>
          <p:cNvSpPr/>
          <p:nvPr/>
        </p:nvSpPr>
        <p:spPr>
          <a:xfrm>
            <a:off x="5221486" y="2766674"/>
            <a:ext cx="2030310" cy="27699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200" spc="-1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Наименьший </a:t>
            </a:r>
            <a:r>
              <a:rPr lang="ru-RU" sz="1200" spc="-1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охват</a:t>
            </a:r>
            <a:endParaRPr lang="ru-RU" sz="12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451745"/>
              </p:ext>
            </p:extLst>
          </p:nvPr>
        </p:nvGraphicFramePr>
        <p:xfrm>
          <a:off x="4590397" y="3074684"/>
          <a:ext cx="3311862" cy="13217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1347"/>
                <a:gridCol w="461554"/>
                <a:gridCol w="768961"/>
              </a:tblGrid>
              <a:tr h="2643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Аршалынский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74,4%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643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Астраханский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73,1%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643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Целиноградский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69,7%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643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Шортандинский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65,5%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643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г. Кокшетау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61,3%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7F6A98EA-33E0-44B3-A1CC-8EC5EBAFA770}"/>
              </a:ext>
            </a:extLst>
          </p:cNvPr>
          <p:cNvSpPr/>
          <p:nvPr/>
        </p:nvSpPr>
        <p:spPr>
          <a:xfrm>
            <a:off x="9124418" y="1053926"/>
            <a:ext cx="2030310" cy="2769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200" spc="-1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Наименьшая очередность</a:t>
            </a:r>
            <a:endParaRPr lang="ru-RU" sz="12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0706008"/>
              </p:ext>
            </p:extLst>
          </p:nvPr>
        </p:nvGraphicFramePr>
        <p:xfrm>
          <a:off x="8525882" y="1361237"/>
          <a:ext cx="3311862" cy="13217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1347"/>
                <a:gridCol w="461554"/>
                <a:gridCol w="768961"/>
              </a:tblGrid>
              <a:tr h="2643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Жаксынский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-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643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Биржан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сал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-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643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Сандыктауский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-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643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Егиндыкольский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-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643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Жаркаинский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-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7F6A98EA-33E0-44B3-A1CC-8EC5EBAFA770}"/>
              </a:ext>
            </a:extLst>
          </p:cNvPr>
          <p:cNvSpPr/>
          <p:nvPr/>
        </p:nvSpPr>
        <p:spPr>
          <a:xfrm>
            <a:off x="9107002" y="2766674"/>
            <a:ext cx="2030310" cy="27699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1200" spc="-1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Наибольшая очередность</a:t>
            </a:r>
            <a:endParaRPr lang="ru-RU" sz="12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561644"/>
              </p:ext>
            </p:extLst>
          </p:nvPr>
        </p:nvGraphicFramePr>
        <p:xfrm>
          <a:off x="8483641" y="3074684"/>
          <a:ext cx="3311862" cy="13217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1347"/>
                <a:gridCol w="461554"/>
                <a:gridCol w="768961"/>
              </a:tblGrid>
              <a:tr h="2643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г. Кокшетау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-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4469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643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Целиноградский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-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4031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643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г. Степногорск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-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797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643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Бурабайский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-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704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643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Шортандинский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-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507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4" name="Скругленный прямоугольник 23"/>
          <p:cNvSpPr/>
          <p:nvPr/>
        </p:nvSpPr>
        <p:spPr>
          <a:xfrm>
            <a:off x="4509289" y="4607440"/>
            <a:ext cx="3396343" cy="52502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7F6A98EA-33E0-44B3-A1CC-8EC5EBAFA770}"/>
              </a:ext>
            </a:extLst>
          </p:cNvPr>
          <p:cNvSpPr/>
          <p:nvPr/>
        </p:nvSpPr>
        <p:spPr>
          <a:xfrm>
            <a:off x="4635563" y="4547689"/>
            <a:ext cx="31437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spc="-1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В условиях ограничительных мер функционирует </a:t>
            </a:r>
            <a:endParaRPr lang="ru-RU" sz="16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02757" y="5278848"/>
            <a:ext cx="3409403" cy="13849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Дошкольных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организаций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571</a:t>
            </a:r>
          </a:p>
          <a:p>
            <a:r>
              <a:rPr lang="ru-RU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них дежурных групп </a:t>
            </a:r>
            <a:r>
              <a:rPr 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1531</a:t>
            </a:r>
          </a:p>
          <a:p>
            <a:r>
              <a:rPr lang="ru-RU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них детей </a:t>
            </a:r>
            <a:r>
              <a:rPr 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16600</a:t>
            </a:r>
          </a:p>
          <a:p>
            <a:pPr indent="361950"/>
            <a:r>
              <a:rPr lang="ru-RU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48,6% </a:t>
            </a:r>
            <a:r>
              <a:rPr 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от общего количества </a:t>
            </a:r>
            <a:endParaRPr lang="ru-RU" sz="14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в государственных – </a:t>
            </a:r>
            <a:r>
              <a:rPr lang="ru-RU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10074</a:t>
            </a:r>
            <a:r>
              <a:rPr lang="ru-RU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46,3</a:t>
            </a:r>
            <a:r>
              <a:rPr lang="ru-RU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%)</a:t>
            </a:r>
          </a:p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в частных – 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6526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52,6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%)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4153989" y="1122333"/>
            <a:ext cx="8708" cy="5287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8175045" y="1183966"/>
            <a:ext cx="8708" cy="5287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247170" y="4102688"/>
            <a:ext cx="3801290" cy="25930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indent="139065" algn="just">
              <a:lnSpc>
                <a:spcPct val="115000"/>
              </a:lnSpc>
              <a:spcAft>
                <a:spcPts val="0"/>
              </a:spcAft>
              <a:tabLst>
                <a:tab pos="3253740" algn="l"/>
              </a:tabLst>
            </a:pPr>
            <a:r>
              <a:rPr lang="kk-KZ" sz="13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 2021 год запланировано открытие </a:t>
            </a:r>
            <a:r>
              <a:rPr lang="ru-RU" sz="1300" b="1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8 </a:t>
            </a:r>
            <a:r>
              <a:rPr lang="ru-RU" sz="13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дошкольных организаций на </a:t>
            </a:r>
            <a:r>
              <a:rPr lang="ru-RU" sz="1300" b="1" i="1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730</a:t>
            </a:r>
            <a:r>
              <a:rPr lang="ru-RU" sz="13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мест и расширить </a:t>
            </a:r>
            <a:r>
              <a:rPr lang="ru-RU" sz="1300" b="1" i="1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10</a:t>
            </a:r>
            <a:r>
              <a:rPr lang="ru-RU" sz="13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действующих дошкольных организаций на </a:t>
            </a:r>
            <a:r>
              <a:rPr lang="ru-RU" sz="1300" b="1" i="1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321</a:t>
            </a:r>
            <a:r>
              <a:rPr lang="ru-RU" sz="13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мест, </a:t>
            </a:r>
            <a:r>
              <a:rPr lang="ru-RU" sz="1300" b="1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всего </a:t>
            </a:r>
            <a:r>
              <a:rPr lang="ru-RU" sz="1300" b="1" i="1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1051</a:t>
            </a:r>
            <a:r>
              <a:rPr lang="ru-RU" sz="1300" b="1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ru-RU" sz="1300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новых мест</a:t>
            </a:r>
            <a:r>
              <a:rPr lang="kk-KZ" sz="13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ru-RU" sz="13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139065" algn="just">
              <a:lnSpc>
                <a:spcPct val="115000"/>
              </a:lnSpc>
              <a:spcAft>
                <a:spcPts val="0"/>
              </a:spcAft>
              <a:tabLst>
                <a:tab pos="3253740" algn="l"/>
              </a:tabLst>
            </a:pPr>
            <a:r>
              <a:rPr lang="ru-RU" sz="13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Перевод </a:t>
            </a:r>
            <a:r>
              <a:rPr lang="ru-RU" sz="13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37</a:t>
            </a:r>
            <a:r>
              <a:rPr lang="ru-RU" sz="13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детских садов в ясли </a:t>
            </a:r>
            <a:r>
              <a:rPr lang="ru-RU" sz="13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сады.</a:t>
            </a:r>
            <a:endParaRPr lang="ru-RU" sz="13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200025" algn="just">
              <a:lnSpc>
                <a:spcPct val="115000"/>
              </a:lnSpc>
              <a:spcAft>
                <a:spcPts val="0"/>
              </a:spcAft>
              <a:tabLst>
                <a:tab pos="3253740" algn="l"/>
              </a:tabLst>
            </a:pPr>
            <a:r>
              <a:rPr lang="kk-KZ" sz="13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 начала года открытдо </a:t>
            </a:r>
            <a:r>
              <a:rPr lang="kk-KZ" sz="1300" b="1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</a:t>
            </a:r>
            <a:r>
              <a:rPr lang="kk-KZ" sz="13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kk-KZ" sz="13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дошкольне </a:t>
            </a:r>
            <a:r>
              <a:rPr lang="kk-KZ" sz="13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организации на </a:t>
            </a:r>
            <a:r>
              <a:rPr lang="kk-KZ" sz="1300" b="1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165</a:t>
            </a:r>
            <a:r>
              <a:rPr lang="kk-KZ" sz="13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мест, </a:t>
            </a:r>
            <a:r>
              <a:rPr lang="ru-RU" sz="13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расширено </a:t>
            </a:r>
            <a:r>
              <a:rPr lang="ru-RU" sz="13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ru-RU" sz="13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действующие дошкольные организации на </a:t>
            </a:r>
            <a:r>
              <a:rPr lang="ru-RU" sz="13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71</a:t>
            </a:r>
            <a:r>
              <a:rPr lang="ru-RU" sz="13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место. Всего создано </a:t>
            </a:r>
            <a:r>
              <a:rPr lang="ru-RU" sz="1300" b="1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236</a:t>
            </a:r>
            <a:r>
              <a:rPr lang="ru-RU" sz="13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новое место.</a:t>
            </a:r>
            <a:endParaRPr lang="ru-RU" sz="13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180975"/>
            <a:r>
              <a:rPr lang="ru-RU" sz="13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Переведено </a:t>
            </a:r>
            <a:r>
              <a:rPr lang="ru-RU" sz="13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30</a:t>
            </a:r>
            <a:r>
              <a:rPr lang="ru-RU" sz="13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детских садов в ясли сады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8453166" y="4514497"/>
            <a:ext cx="3396343" cy="108711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xmlns="" id="{7F6A98EA-33E0-44B3-A1CC-8EC5EBAFA770}"/>
              </a:ext>
            </a:extLst>
          </p:cNvPr>
          <p:cNvSpPr/>
          <p:nvPr/>
        </p:nvSpPr>
        <p:spPr>
          <a:xfrm>
            <a:off x="8395361" y="4519446"/>
            <a:ext cx="339634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Повышение уровня готовности детей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предшкольного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возраста для обучения в школе,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план 82,5%</a:t>
            </a:r>
            <a:r>
              <a:rPr lang="ru-RU" sz="1600" spc="-10" dirty="0" smtClean="0">
                <a:solidFill>
                  <a:srgbClr val="2C2E3C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endParaRPr lang="ru-RU" sz="1600" dirty="0">
              <a:solidFill>
                <a:srgbClr val="15A7E9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8525882" y="5620070"/>
            <a:ext cx="3384579" cy="95410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kk-KZ" sz="1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Открыто </a:t>
            </a:r>
            <a:r>
              <a:rPr lang="kk-KZ" sz="1400" b="1" i="1" dirty="0">
                <a:latin typeface="Arial" panose="020B0604020202020204" pitchFamily="34" charset="0"/>
                <a:ea typeface="Times New Roman" panose="02020603050405020304" pitchFamily="18" charset="0"/>
              </a:rPr>
              <a:t>164</a:t>
            </a:r>
            <a:r>
              <a:rPr lang="kk-KZ" sz="1400" dirty="0">
                <a:latin typeface="Arial" panose="020B0604020202020204" pitchFamily="34" charset="0"/>
                <a:ea typeface="Times New Roman" panose="02020603050405020304" pitchFamily="18" charset="0"/>
              </a:rPr>
              <a:t> «Малышкиных школ</a:t>
            </a:r>
            <a:r>
              <a:rPr lang="kk-KZ" sz="1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»,</a:t>
            </a:r>
          </a:p>
          <a:p>
            <a:r>
              <a:rPr lang="kk-KZ" sz="1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в </a:t>
            </a:r>
            <a:r>
              <a:rPr lang="kk-KZ" sz="1400" dirty="0">
                <a:latin typeface="Arial" panose="020B0604020202020204" pitchFamily="34" charset="0"/>
                <a:ea typeface="Times New Roman" panose="02020603050405020304" pitchFamily="18" charset="0"/>
              </a:rPr>
              <a:t>них </a:t>
            </a:r>
            <a:r>
              <a:rPr lang="kk-KZ" sz="1400" b="1" i="1" dirty="0">
                <a:latin typeface="Arial" panose="020B0604020202020204" pitchFamily="34" charset="0"/>
                <a:ea typeface="Times New Roman" panose="02020603050405020304" pitchFamily="18" charset="0"/>
              </a:rPr>
              <a:t>263</a:t>
            </a:r>
            <a:r>
              <a:rPr lang="kk-KZ" sz="14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kk-KZ" sz="1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классов</a:t>
            </a:r>
          </a:p>
          <a:p>
            <a:r>
              <a:rPr lang="kk-KZ" sz="1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с </a:t>
            </a:r>
            <a:r>
              <a:rPr lang="kk-KZ" sz="1400" dirty="0">
                <a:latin typeface="Arial" panose="020B0604020202020204" pitchFamily="34" charset="0"/>
                <a:ea typeface="Times New Roman" panose="02020603050405020304" pitchFamily="18" charset="0"/>
              </a:rPr>
              <a:t>количеством </a:t>
            </a:r>
            <a:r>
              <a:rPr lang="kk-KZ" sz="1400" b="1" i="1" dirty="0">
                <a:latin typeface="Arial" panose="020B0604020202020204" pitchFamily="34" charset="0"/>
                <a:ea typeface="Times New Roman" panose="02020603050405020304" pitchFamily="18" charset="0"/>
              </a:rPr>
              <a:t>3013</a:t>
            </a:r>
            <a:r>
              <a:rPr lang="kk-KZ" sz="1400" dirty="0">
                <a:latin typeface="Arial" panose="020B0604020202020204" pitchFamily="34" charset="0"/>
                <a:ea typeface="Times New Roman" panose="02020603050405020304" pitchFamily="18" charset="0"/>
              </a:rPr>
              <a:t> детей, </a:t>
            </a:r>
            <a:endParaRPr lang="kk-KZ" sz="14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kk-KZ" sz="14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задействовано </a:t>
            </a:r>
            <a:r>
              <a:rPr lang="kk-KZ" sz="1400" b="1" i="1" dirty="0">
                <a:latin typeface="Arial" panose="020B0604020202020204" pitchFamily="34" charset="0"/>
                <a:ea typeface="Times New Roman" panose="02020603050405020304" pitchFamily="18" charset="0"/>
              </a:rPr>
              <a:t>276</a:t>
            </a:r>
            <a:r>
              <a:rPr lang="kk-KZ" sz="1400" dirty="0">
                <a:latin typeface="Arial" panose="020B0604020202020204" pitchFamily="34" charset="0"/>
                <a:ea typeface="Times New Roman" panose="02020603050405020304" pitchFamily="18" charset="0"/>
              </a:rPr>
              <a:t> педагогов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39000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320</Words>
  <Application>Microsoft Office PowerPoint</Application>
  <PresentationFormat>Широкоэкранный</PresentationFormat>
  <Paragraphs>121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9" baseType="lpstr">
      <vt:lpstr>SimSun</vt:lpstr>
      <vt:lpstr>Arial</vt:lpstr>
      <vt:lpstr>Calibri</vt:lpstr>
      <vt:lpstr>Calibri Light</vt:lpstr>
      <vt:lpstr>Tahoma</vt:lpstr>
      <vt:lpstr>Times New Roman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18</cp:revision>
  <dcterms:created xsi:type="dcterms:W3CDTF">2021-08-09T11:15:31Z</dcterms:created>
  <dcterms:modified xsi:type="dcterms:W3CDTF">2021-08-10T08:05:12Z</dcterms:modified>
</cp:coreProperties>
</file>