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26"/>
  </p:notesMasterIdLst>
  <p:sldIdLst>
    <p:sldId id="257" r:id="rId2"/>
    <p:sldId id="266" r:id="rId3"/>
    <p:sldId id="264" r:id="rId4"/>
    <p:sldId id="442" r:id="rId5"/>
    <p:sldId id="447" r:id="rId6"/>
    <p:sldId id="476" r:id="rId7"/>
    <p:sldId id="443" r:id="rId8"/>
    <p:sldId id="479" r:id="rId9"/>
    <p:sldId id="452" r:id="rId10"/>
    <p:sldId id="480" r:id="rId11"/>
    <p:sldId id="454" r:id="rId12"/>
    <p:sldId id="453" r:id="rId13"/>
    <p:sldId id="457" r:id="rId14"/>
    <p:sldId id="460" r:id="rId15"/>
    <p:sldId id="464" r:id="rId16"/>
    <p:sldId id="466" r:id="rId17"/>
    <p:sldId id="469" r:id="rId18"/>
    <p:sldId id="468" r:id="rId19"/>
    <p:sldId id="470" r:id="rId20"/>
    <p:sldId id="471" r:id="rId21"/>
    <p:sldId id="472" r:id="rId22"/>
    <p:sldId id="437" r:id="rId23"/>
    <p:sldId id="473" r:id="rId24"/>
    <p:sldId id="474" r:id="rId2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495" autoAdjust="0"/>
  </p:normalViewPr>
  <p:slideViewPr>
    <p:cSldViewPr snapToGrid="0">
      <p:cViewPr>
        <p:scale>
          <a:sx n="55" d="100"/>
          <a:sy n="55" d="100"/>
        </p:scale>
        <p:origin x="-1278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CA410F-F414-4F4A-9A6A-FF8BE3BC8157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A57A04EF-9DC2-4909-A7C4-9C768D533D3D}">
      <dgm:prSet phldrT="[Текст]"/>
      <dgm:spPr/>
      <dgm:t>
        <a:bodyPr/>
        <a:lstStyle/>
        <a:p>
          <a:r>
            <a:rPr lang="ru-RU" b="1" dirty="0"/>
            <a:t>Пассивный</a:t>
          </a:r>
        </a:p>
        <a:p>
          <a:r>
            <a:rPr lang="ru-RU" dirty="0"/>
            <a:t>Чтение </a:t>
          </a:r>
        </a:p>
        <a:p>
          <a:r>
            <a:rPr lang="ru-RU" dirty="0"/>
            <a:t>Рассказ</a:t>
          </a:r>
        </a:p>
        <a:p>
          <a:r>
            <a:rPr lang="ru-RU" dirty="0"/>
            <a:t>Просмотр фильма и т.д.</a:t>
          </a:r>
          <a:endParaRPr lang="x-none" dirty="0"/>
        </a:p>
      </dgm:t>
    </dgm:pt>
    <dgm:pt modelId="{5A7E1F71-8F84-4726-B5BE-F1DD40064CCF}" type="parTrans" cxnId="{02BC2D8F-FC93-443C-8461-3AC658836AD0}">
      <dgm:prSet/>
      <dgm:spPr/>
      <dgm:t>
        <a:bodyPr/>
        <a:lstStyle/>
        <a:p>
          <a:endParaRPr lang="x-none"/>
        </a:p>
      </dgm:t>
    </dgm:pt>
    <dgm:pt modelId="{593881C7-6269-4B72-A3EB-7D33241BEFA1}" type="sibTrans" cxnId="{02BC2D8F-FC93-443C-8461-3AC658836AD0}">
      <dgm:prSet/>
      <dgm:spPr/>
      <dgm:t>
        <a:bodyPr/>
        <a:lstStyle/>
        <a:p>
          <a:endParaRPr lang="x-none"/>
        </a:p>
      </dgm:t>
    </dgm:pt>
    <dgm:pt modelId="{6008B5B0-407B-4B9E-A93A-292E38395055}">
      <dgm:prSet phldrT="[Текст]"/>
      <dgm:spPr/>
      <dgm:t>
        <a:bodyPr/>
        <a:lstStyle/>
        <a:p>
          <a:r>
            <a:rPr lang="ru-RU" b="1" dirty="0"/>
            <a:t>Активные</a:t>
          </a:r>
        </a:p>
        <a:p>
          <a:r>
            <a:rPr lang="ru-RU" dirty="0"/>
            <a:t>Метод + приёмы</a:t>
          </a:r>
        </a:p>
        <a:p>
          <a:endParaRPr lang="ru-RU" dirty="0"/>
        </a:p>
        <a:p>
          <a:r>
            <a:rPr lang="ru-RU" dirty="0"/>
            <a:t> </a:t>
          </a:r>
          <a:endParaRPr lang="x-none" dirty="0"/>
        </a:p>
      </dgm:t>
    </dgm:pt>
    <dgm:pt modelId="{4DA63957-EF33-408E-BB7A-1C2F1D04E636}" type="parTrans" cxnId="{537A4F4F-4639-421A-B4F5-3A22130B0F34}">
      <dgm:prSet/>
      <dgm:spPr/>
      <dgm:t>
        <a:bodyPr/>
        <a:lstStyle/>
        <a:p>
          <a:endParaRPr lang="x-none"/>
        </a:p>
      </dgm:t>
    </dgm:pt>
    <dgm:pt modelId="{54EB0067-58F3-40C7-A82D-77673FF74D2A}" type="sibTrans" cxnId="{537A4F4F-4639-421A-B4F5-3A22130B0F34}">
      <dgm:prSet/>
      <dgm:spPr/>
      <dgm:t>
        <a:bodyPr/>
        <a:lstStyle/>
        <a:p>
          <a:endParaRPr lang="x-none"/>
        </a:p>
      </dgm:t>
    </dgm:pt>
    <dgm:pt modelId="{42023E61-C140-4329-BBD5-97221BE59715}">
      <dgm:prSet phldrT="[Текст]"/>
      <dgm:spPr/>
      <dgm:t>
        <a:bodyPr/>
        <a:lstStyle/>
        <a:p>
          <a:r>
            <a:rPr lang="ru-RU" b="1" dirty="0"/>
            <a:t>Интерактивный</a:t>
          </a:r>
        </a:p>
        <a:p>
          <a:r>
            <a:rPr lang="ru-RU" dirty="0"/>
            <a:t>Соревнование</a:t>
          </a:r>
        </a:p>
        <a:p>
          <a:r>
            <a:rPr lang="ru-RU" dirty="0"/>
            <a:t>Конкурсы</a:t>
          </a:r>
        </a:p>
        <a:p>
          <a:r>
            <a:rPr lang="ru-RU" dirty="0"/>
            <a:t>Диспуты</a:t>
          </a:r>
        </a:p>
        <a:p>
          <a:r>
            <a:rPr lang="ru-RU" dirty="0"/>
            <a:t>Исследования</a:t>
          </a:r>
        </a:p>
        <a:p>
          <a:r>
            <a:rPr lang="ru-RU" dirty="0"/>
            <a:t>Проекты</a:t>
          </a:r>
        </a:p>
        <a:p>
          <a:r>
            <a:rPr lang="ru-RU" dirty="0"/>
            <a:t> </a:t>
          </a:r>
          <a:endParaRPr lang="x-none" dirty="0"/>
        </a:p>
      </dgm:t>
    </dgm:pt>
    <dgm:pt modelId="{8F9666F9-35C7-498B-9F60-625D9202A4F2}" type="parTrans" cxnId="{F1961D28-67BF-4CD2-A56B-9D610CFC3741}">
      <dgm:prSet/>
      <dgm:spPr/>
      <dgm:t>
        <a:bodyPr/>
        <a:lstStyle/>
        <a:p>
          <a:endParaRPr lang="x-none"/>
        </a:p>
      </dgm:t>
    </dgm:pt>
    <dgm:pt modelId="{C5492EB9-5379-4509-A36E-B70DDF2F0E6B}" type="sibTrans" cxnId="{F1961D28-67BF-4CD2-A56B-9D610CFC3741}">
      <dgm:prSet/>
      <dgm:spPr/>
      <dgm:t>
        <a:bodyPr/>
        <a:lstStyle/>
        <a:p>
          <a:endParaRPr lang="x-none"/>
        </a:p>
      </dgm:t>
    </dgm:pt>
    <dgm:pt modelId="{CDB4B32A-F94E-463B-AC78-ABC925C349F5}" type="pres">
      <dgm:prSet presAssocID="{DECA410F-F414-4F4A-9A6A-FF8BE3BC815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1F2A840-5938-49F2-A62A-6580F742289F}" type="pres">
      <dgm:prSet presAssocID="{A57A04EF-9DC2-4909-A7C4-9C768D533D3D}" presName="composite" presStyleCnt="0"/>
      <dgm:spPr/>
    </dgm:pt>
    <dgm:pt modelId="{A815664E-A7C0-432D-9929-DD75F915C53E}" type="pres">
      <dgm:prSet presAssocID="{A57A04EF-9DC2-4909-A7C4-9C768D533D3D}" presName="LShape" presStyleLbl="alignNode1" presStyleIdx="0" presStyleCnt="5"/>
      <dgm:spPr/>
    </dgm:pt>
    <dgm:pt modelId="{D567388F-5A65-4690-9E08-BB4E0F007988}" type="pres">
      <dgm:prSet presAssocID="{A57A04EF-9DC2-4909-A7C4-9C768D533D3D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F8B1F0-6BB7-406D-BF40-93AD378F2004}" type="pres">
      <dgm:prSet presAssocID="{A57A04EF-9DC2-4909-A7C4-9C768D533D3D}" presName="Triangle" presStyleLbl="alignNode1" presStyleIdx="1" presStyleCnt="5" custScaleX="392410" custScaleY="121027" custLinFactX="-67485" custLinFactNeighborX="-100000"/>
      <dgm:spPr/>
    </dgm:pt>
    <dgm:pt modelId="{7F2ADF87-E1C0-4044-A192-78F4DE973295}" type="pres">
      <dgm:prSet presAssocID="{593881C7-6269-4B72-A3EB-7D33241BEFA1}" presName="sibTrans" presStyleCnt="0"/>
      <dgm:spPr/>
    </dgm:pt>
    <dgm:pt modelId="{2D93A495-82EC-4B03-A9D9-0D246FF3C9FC}" type="pres">
      <dgm:prSet presAssocID="{593881C7-6269-4B72-A3EB-7D33241BEFA1}" presName="space" presStyleCnt="0"/>
      <dgm:spPr/>
    </dgm:pt>
    <dgm:pt modelId="{9D596481-6651-49EF-B2A6-539772F64CD7}" type="pres">
      <dgm:prSet presAssocID="{6008B5B0-407B-4B9E-A93A-292E38395055}" presName="composite" presStyleCnt="0"/>
      <dgm:spPr/>
    </dgm:pt>
    <dgm:pt modelId="{432215FB-B610-442D-BF33-824641A37DA5}" type="pres">
      <dgm:prSet presAssocID="{6008B5B0-407B-4B9E-A93A-292E38395055}" presName="LShape" presStyleLbl="alignNode1" presStyleIdx="2" presStyleCnt="5"/>
      <dgm:spPr/>
    </dgm:pt>
    <dgm:pt modelId="{20522E48-199C-40EC-ABC1-6752EAAE5AC6}" type="pres">
      <dgm:prSet presAssocID="{6008B5B0-407B-4B9E-A93A-292E38395055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A8A541-073B-4E9E-960B-0A11D9A36938}" type="pres">
      <dgm:prSet presAssocID="{6008B5B0-407B-4B9E-A93A-292E38395055}" presName="Triangle" presStyleLbl="alignNode1" presStyleIdx="3" presStyleCnt="5"/>
      <dgm:spPr/>
    </dgm:pt>
    <dgm:pt modelId="{7FAFF223-37C1-4091-B4FD-08CCC5CF3EAF}" type="pres">
      <dgm:prSet presAssocID="{54EB0067-58F3-40C7-A82D-77673FF74D2A}" presName="sibTrans" presStyleCnt="0"/>
      <dgm:spPr/>
    </dgm:pt>
    <dgm:pt modelId="{B2FC24FA-2AAE-4396-A156-DA4B40A307C6}" type="pres">
      <dgm:prSet presAssocID="{54EB0067-58F3-40C7-A82D-77673FF74D2A}" presName="space" presStyleCnt="0"/>
      <dgm:spPr/>
    </dgm:pt>
    <dgm:pt modelId="{B6151891-14F5-4441-8CC4-B5019B19078E}" type="pres">
      <dgm:prSet presAssocID="{42023E61-C140-4329-BBD5-97221BE59715}" presName="composite" presStyleCnt="0"/>
      <dgm:spPr/>
    </dgm:pt>
    <dgm:pt modelId="{6B894D36-E612-4365-A920-3E381FDDF2E5}" type="pres">
      <dgm:prSet presAssocID="{42023E61-C140-4329-BBD5-97221BE59715}" presName="LShape" presStyleLbl="alignNode1" presStyleIdx="4" presStyleCnt="5"/>
      <dgm:spPr/>
    </dgm:pt>
    <dgm:pt modelId="{9C7164A7-C011-4F7E-91F6-83114592DD1D}" type="pres">
      <dgm:prSet presAssocID="{42023E61-C140-4329-BBD5-97221BE59715}" presName="ParentText" presStyleLbl="revTx" presStyleIdx="2" presStyleCnt="3" custScaleY="143017" custLinFactNeighborX="214" custLinFactNeighborY="323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BC2D8F-FC93-443C-8461-3AC658836AD0}" srcId="{DECA410F-F414-4F4A-9A6A-FF8BE3BC8157}" destId="{A57A04EF-9DC2-4909-A7C4-9C768D533D3D}" srcOrd="0" destOrd="0" parTransId="{5A7E1F71-8F84-4726-B5BE-F1DD40064CCF}" sibTransId="{593881C7-6269-4B72-A3EB-7D33241BEFA1}"/>
    <dgm:cxn modelId="{F1961D28-67BF-4CD2-A56B-9D610CFC3741}" srcId="{DECA410F-F414-4F4A-9A6A-FF8BE3BC8157}" destId="{42023E61-C140-4329-BBD5-97221BE59715}" srcOrd="2" destOrd="0" parTransId="{8F9666F9-35C7-498B-9F60-625D9202A4F2}" sibTransId="{C5492EB9-5379-4509-A36E-B70DDF2F0E6B}"/>
    <dgm:cxn modelId="{A5E94E32-23EA-4B34-B0DB-F85072B3756D}" type="presOf" srcId="{A57A04EF-9DC2-4909-A7C4-9C768D533D3D}" destId="{D567388F-5A65-4690-9E08-BB4E0F007988}" srcOrd="0" destOrd="0" presId="urn:microsoft.com/office/officeart/2009/3/layout/StepUpProcess"/>
    <dgm:cxn modelId="{AEBCF048-EEED-47F3-96C2-2ECF64763D30}" type="presOf" srcId="{42023E61-C140-4329-BBD5-97221BE59715}" destId="{9C7164A7-C011-4F7E-91F6-83114592DD1D}" srcOrd="0" destOrd="0" presId="urn:microsoft.com/office/officeart/2009/3/layout/StepUpProcess"/>
    <dgm:cxn modelId="{D3B84A03-A6DA-4236-868D-E02C67D0325F}" type="presOf" srcId="{6008B5B0-407B-4B9E-A93A-292E38395055}" destId="{20522E48-199C-40EC-ABC1-6752EAAE5AC6}" srcOrd="0" destOrd="0" presId="urn:microsoft.com/office/officeart/2009/3/layout/StepUpProcess"/>
    <dgm:cxn modelId="{260D5B2F-B306-420D-9542-855D6F690DD3}" type="presOf" srcId="{DECA410F-F414-4F4A-9A6A-FF8BE3BC8157}" destId="{CDB4B32A-F94E-463B-AC78-ABC925C349F5}" srcOrd="0" destOrd="0" presId="urn:microsoft.com/office/officeart/2009/3/layout/StepUpProcess"/>
    <dgm:cxn modelId="{537A4F4F-4639-421A-B4F5-3A22130B0F34}" srcId="{DECA410F-F414-4F4A-9A6A-FF8BE3BC8157}" destId="{6008B5B0-407B-4B9E-A93A-292E38395055}" srcOrd="1" destOrd="0" parTransId="{4DA63957-EF33-408E-BB7A-1C2F1D04E636}" sibTransId="{54EB0067-58F3-40C7-A82D-77673FF74D2A}"/>
    <dgm:cxn modelId="{BEA7E5F0-C36D-4AA7-870F-5595DAD9A806}" type="presParOf" srcId="{CDB4B32A-F94E-463B-AC78-ABC925C349F5}" destId="{C1F2A840-5938-49F2-A62A-6580F742289F}" srcOrd="0" destOrd="0" presId="urn:microsoft.com/office/officeart/2009/3/layout/StepUpProcess"/>
    <dgm:cxn modelId="{99827F8B-12B6-4D55-A9E8-2F35660D6A4E}" type="presParOf" srcId="{C1F2A840-5938-49F2-A62A-6580F742289F}" destId="{A815664E-A7C0-432D-9929-DD75F915C53E}" srcOrd="0" destOrd="0" presId="urn:microsoft.com/office/officeart/2009/3/layout/StepUpProcess"/>
    <dgm:cxn modelId="{0BF0524A-1612-4E50-A620-1AB5B739545F}" type="presParOf" srcId="{C1F2A840-5938-49F2-A62A-6580F742289F}" destId="{D567388F-5A65-4690-9E08-BB4E0F007988}" srcOrd="1" destOrd="0" presId="urn:microsoft.com/office/officeart/2009/3/layout/StepUpProcess"/>
    <dgm:cxn modelId="{94356958-99B3-4CC9-8F61-5A6312425066}" type="presParOf" srcId="{C1F2A840-5938-49F2-A62A-6580F742289F}" destId="{1FF8B1F0-6BB7-406D-BF40-93AD378F2004}" srcOrd="2" destOrd="0" presId="urn:microsoft.com/office/officeart/2009/3/layout/StepUpProcess"/>
    <dgm:cxn modelId="{09338613-E20D-435B-AE10-2ACA2996FD31}" type="presParOf" srcId="{CDB4B32A-F94E-463B-AC78-ABC925C349F5}" destId="{7F2ADF87-E1C0-4044-A192-78F4DE973295}" srcOrd="1" destOrd="0" presId="urn:microsoft.com/office/officeart/2009/3/layout/StepUpProcess"/>
    <dgm:cxn modelId="{3CB03E5E-A675-4191-BF37-23D303F361E1}" type="presParOf" srcId="{7F2ADF87-E1C0-4044-A192-78F4DE973295}" destId="{2D93A495-82EC-4B03-A9D9-0D246FF3C9FC}" srcOrd="0" destOrd="0" presId="urn:microsoft.com/office/officeart/2009/3/layout/StepUpProcess"/>
    <dgm:cxn modelId="{82F87B60-6FD1-432F-BC5C-B9914118AE18}" type="presParOf" srcId="{CDB4B32A-F94E-463B-AC78-ABC925C349F5}" destId="{9D596481-6651-49EF-B2A6-539772F64CD7}" srcOrd="2" destOrd="0" presId="urn:microsoft.com/office/officeart/2009/3/layout/StepUpProcess"/>
    <dgm:cxn modelId="{07DC08B0-B442-4892-AE12-AF63E8BCF78D}" type="presParOf" srcId="{9D596481-6651-49EF-B2A6-539772F64CD7}" destId="{432215FB-B610-442D-BF33-824641A37DA5}" srcOrd="0" destOrd="0" presId="urn:microsoft.com/office/officeart/2009/3/layout/StepUpProcess"/>
    <dgm:cxn modelId="{EBACFDEE-14E3-4258-A711-1C86076365BE}" type="presParOf" srcId="{9D596481-6651-49EF-B2A6-539772F64CD7}" destId="{20522E48-199C-40EC-ABC1-6752EAAE5AC6}" srcOrd="1" destOrd="0" presId="urn:microsoft.com/office/officeart/2009/3/layout/StepUpProcess"/>
    <dgm:cxn modelId="{8D2F6C10-C907-4EF4-894E-F4FE0FBF4BA7}" type="presParOf" srcId="{9D596481-6651-49EF-B2A6-539772F64CD7}" destId="{4CA8A541-073B-4E9E-960B-0A11D9A36938}" srcOrd="2" destOrd="0" presId="urn:microsoft.com/office/officeart/2009/3/layout/StepUpProcess"/>
    <dgm:cxn modelId="{3A143626-43A1-4A1D-9F38-670998B5D420}" type="presParOf" srcId="{CDB4B32A-F94E-463B-AC78-ABC925C349F5}" destId="{7FAFF223-37C1-4091-B4FD-08CCC5CF3EAF}" srcOrd="3" destOrd="0" presId="urn:microsoft.com/office/officeart/2009/3/layout/StepUpProcess"/>
    <dgm:cxn modelId="{278E668F-48A5-4299-B69B-BD8777311601}" type="presParOf" srcId="{7FAFF223-37C1-4091-B4FD-08CCC5CF3EAF}" destId="{B2FC24FA-2AAE-4396-A156-DA4B40A307C6}" srcOrd="0" destOrd="0" presId="urn:microsoft.com/office/officeart/2009/3/layout/StepUpProcess"/>
    <dgm:cxn modelId="{F085BD2C-740E-45BA-97FA-3C47E8B14239}" type="presParOf" srcId="{CDB4B32A-F94E-463B-AC78-ABC925C349F5}" destId="{B6151891-14F5-4441-8CC4-B5019B19078E}" srcOrd="4" destOrd="0" presId="urn:microsoft.com/office/officeart/2009/3/layout/StepUpProcess"/>
    <dgm:cxn modelId="{C6810E09-3416-4975-B859-16A8835AB0B8}" type="presParOf" srcId="{B6151891-14F5-4441-8CC4-B5019B19078E}" destId="{6B894D36-E612-4365-A920-3E381FDDF2E5}" srcOrd="0" destOrd="0" presId="urn:microsoft.com/office/officeart/2009/3/layout/StepUpProcess"/>
    <dgm:cxn modelId="{10C839FE-DD07-452D-ABC0-9F11F947EAC6}" type="presParOf" srcId="{B6151891-14F5-4441-8CC4-B5019B19078E}" destId="{9C7164A7-C011-4F7E-91F6-83114592DD1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A53A50-620D-4C67-8745-D021FE30D6D4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53A049FA-1264-4A05-B829-D8385C475581}">
      <dgm:prSet phldrT="[Текст]"/>
      <dgm:spPr/>
      <dgm:t>
        <a:bodyPr/>
        <a:lstStyle/>
        <a:p>
          <a:r>
            <a:rPr lang="kk-KZ" dirty="0">
              <a:latin typeface="Times New Roman" panose="02020603050405020304" pitchFamily="18" charset="0"/>
              <a:cs typeface="Times New Roman" panose="02020603050405020304" pitchFamily="18" charset="0"/>
            </a:rPr>
            <a:t>4К</a:t>
          </a:r>
          <a:endParaRPr lang="x-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78F43-9DC9-4AFD-845E-9D57028E8FA9}" type="parTrans" cxnId="{59A22C21-2FE1-4264-BCDD-0F4526E75930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D8A69F-8C78-4D2D-B3D1-F56527C18732}" type="sibTrans" cxnId="{59A22C21-2FE1-4264-BCDD-0F4526E75930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04492B-5BAE-49AD-85B2-FCFC0A543804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pPr algn="l"/>
          <a:r>
            <a:rPr lang="kk-KZ" dirty="0">
              <a:latin typeface="Times New Roman" panose="02020603050405020304" pitchFamily="18" charset="0"/>
              <a:cs typeface="Times New Roman" panose="02020603050405020304" pitchFamily="18" charset="0"/>
            </a:rPr>
            <a:t>Креативность</a:t>
          </a:r>
          <a:endParaRPr lang="x-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0AFBA4-38C4-42D4-9344-F9F7BB494355}" type="parTrans" cxnId="{582BFC6E-685F-4E69-A773-E79C91371811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F29C61-5AC6-4AA1-8010-0C17FE8FD242}" type="sibTrans" cxnId="{582BFC6E-685F-4E69-A773-E79C91371811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29B7B8-0618-40F9-AA1F-8AC14E38AC64}">
      <dgm:prSet phldrT="[Текст]"/>
      <dgm:spPr>
        <a:solidFill>
          <a:schemeClr val="accent2"/>
        </a:solidFill>
      </dgm:spPr>
      <dgm:t>
        <a:bodyPr/>
        <a:lstStyle/>
        <a:p>
          <a:pPr algn="r">
            <a:lnSpc>
              <a:spcPct val="100000"/>
            </a:lnSpc>
            <a:spcAft>
              <a:spcPts val="0"/>
            </a:spcAft>
          </a:pPr>
          <a:r>
            <a:rPr lang="kk-KZ" dirty="0">
              <a:latin typeface="Times New Roman" panose="02020603050405020304" pitchFamily="18" charset="0"/>
              <a:cs typeface="Times New Roman" panose="02020603050405020304" pitchFamily="18" charset="0"/>
            </a:rPr>
            <a:t>Командная </a:t>
          </a:r>
        </a:p>
        <a:p>
          <a:pPr algn="r">
            <a:lnSpc>
              <a:spcPct val="100000"/>
            </a:lnSpc>
            <a:spcAft>
              <a:spcPts val="0"/>
            </a:spcAft>
          </a:pPr>
          <a:r>
            <a:rPr lang="kk-KZ" dirty="0">
              <a:latin typeface="Times New Roman" panose="02020603050405020304" pitchFamily="18" charset="0"/>
              <a:cs typeface="Times New Roman" panose="02020603050405020304" pitchFamily="18" charset="0"/>
            </a:rPr>
            <a:t>работа</a:t>
          </a:r>
          <a:endParaRPr lang="x-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9461FD-EA6F-4C9B-B715-47C45C119C5A}" type="parTrans" cxnId="{459DD2B3-8B76-4A31-A943-60DD21513012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CA280D-38C7-4087-B131-EE5829B27C9E}" type="sibTrans" cxnId="{459DD2B3-8B76-4A31-A943-60DD21513012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25D234-1D3D-4998-8973-12C7A86D57C9}">
      <dgm:prSet phldrT="[Текст]"/>
      <dgm:spPr/>
      <dgm:t>
        <a:bodyPr/>
        <a:lstStyle/>
        <a:p>
          <a:pPr algn="l"/>
          <a:r>
            <a:rPr lang="kk-KZ" dirty="0">
              <a:latin typeface="Times New Roman" panose="02020603050405020304" pitchFamily="18" charset="0"/>
              <a:cs typeface="Times New Roman" panose="02020603050405020304" pitchFamily="18" charset="0"/>
            </a:rPr>
            <a:t>Коммуникация</a:t>
          </a:r>
          <a:endParaRPr lang="x-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B864B8-5F03-4B7A-A1FF-05363B50BEC5}" type="parTrans" cxnId="{281E361B-AC5E-40B7-99AB-DF8D560E6C29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1E3B6E-29B3-4412-969E-B49F8CC7549D}" type="sibTrans" cxnId="{281E361B-AC5E-40B7-99AB-DF8D560E6C29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1E89A9-308F-4220-ACA8-0794F2B42121}">
      <dgm:prSet phldrT="[Текст]"/>
      <dgm:spPr>
        <a:solidFill>
          <a:srgbClr val="D60093"/>
        </a:solidFill>
      </dgm:spPr>
      <dgm:t>
        <a:bodyPr/>
        <a:lstStyle/>
        <a:p>
          <a:pPr algn="r">
            <a:lnSpc>
              <a:spcPct val="100000"/>
            </a:lnSpc>
            <a:spcAft>
              <a:spcPts val="0"/>
            </a:spcAft>
          </a:pPr>
          <a:r>
            <a:rPr lang="kk-KZ" dirty="0">
              <a:latin typeface="Times New Roman" panose="02020603050405020304" pitchFamily="18" charset="0"/>
              <a:cs typeface="Times New Roman" panose="02020603050405020304" pitchFamily="18" charset="0"/>
            </a:rPr>
            <a:t>Критическое мышление</a:t>
          </a:r>
          <a:endParaRPr lang="x-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0EC278-E687-4B31-BEF5-209F508449BC}" type="parTrans" cxnId="{7D3D813B-DB56-48B8-B900-207ADB3CBC23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66654D-AA34-4147-BA21-B97AF6ADF1E9}" type="sibTrans" cxnId="{7D3D813B-DB56-48B8-B900-207ADB3CBC23}">
      <dgm:prSet/>
      <dgm:spPr/>
      <dgm:t>
        <a:bodyPr/>
        <a:lstStyle/>
        <a:p>
          <a:endParaRPr lang="x-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CF8DDD-61C9-49E1-91A4-9B6B9C7F29BD}" type="pres">
      <dgm:prSet presAssocID="{06A53A50-620D-4C67-8745-D021FE30D6D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34232B-D747-482B-B183-2F10AF5D277F}" type="pres">
      <dgm:prSet presAssocID="{06A53A50-620D-4C67-8745-D021FE30D6D4}" presName="matrix" presStyleCnt="0"/>
      <dgm:spPr/>
    </dgm:pt>
    <dgm:pt modelId="{E7E975A9-6935-474D-9034-379C79E29EDC}" type="pres">
      <dgm:prSet presAssocID="{06A53A50-620D-4C67-8745-D021FE30D6D4}" presName="tile1" presStyleLbl="node1" presStyleIdx="0" presStyleCnt="4"/>
      <dgm:spPr/>
      <dgm:t>
        <a:bodyPr/>
        <a:lstStyle/>
        <a:p>
          <a:endParaRPr lang="ru-RU"/>
        </a:p>
      </dgm:t>
    </dgm:pt>
    <dgm:pt modelId="{2D51F99B-CCA1-4F45-B7AB-59BDB00B8E05}" type="pres">
      <dgm:prSet presAssocID="{06A53A50-620D-4C67-8745-D021FE30D6D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E9D2CD-B5AF-46C5-ADF4-44D2A3844A6F}" type="pres">
      <dgm:prSet presAssocID="{06A53A50-620D-4C67-8745-D021FE30D6D4}" presName="tile2" presStyleLbl="node1" presStyleIdx="1" presStyleCnt="4"/>
      <dgm:spPr/>
      <dgm:t>
        <a:bodyPr/>
        <a:lstStyle/>
        <a:p>
          <a:endParaRPr lang="ru-RU"/>
        </a:p>
      </dgm:t>
    </dgm:pt>
    <dgm:pt modelId="{8B2A77FA-F7E6-4324-9812-8ADC675F7B99}" type="pres">
      <dgm:prSet presAssocID="{06A53A50-620D-4C67-8745-D021FE30D6D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83F11F-FD23-469F-813F-E561877C3608}" type="pres">
      <dgm:prSet presAssocID="{06A53A50-620D-4C67-8745-D021FE30D6D4}" presName="tile3" presStyleLbl="node1" presStyleIdx="2" presStyleCnt="4"/>
      <dgm:spPr/>
      <dgm:t>
        <a:bodyPr/>
        <a:lstStyle/>
        <a:p>
          <a:endParaRPr lang="ru-RU"/>
        </a:p>
      </dgm:t>
    </dgm:pt>
    <dgm:pt modelId="{9EB9AD9B-629B-4F10-948E-8C949F6FEAC4}" type="pres">
      <dgm:prSet presAssocID="{06A53A50-620D-4C67-8745-D021FE30D6D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1E7701-702A-4BE5-98CA-1855331DFEEE}" type="pres">
      <dgm:prSet presAssocID="{06A53A50-620D-4C67-8745-D021FE30D6D4}" presName="tile4" presStyleLbl="node1" presStyleIdx="3" presStyleCnt="4"/>
      <dgm:spPr/>
      <dgm:t>
        <a:bodyPr/>
        <a:lstStyle/>
        <a:p>
          <a:endParaRPr lang="ru-RU"/>
        </a:p>
      </dgm:t>
    </dgm:pt>
    <dgm:pt modelId="{76953063-04CB-4B6C-8924-632A45923448}" type="pres">
      <dgm:prSet presAssocID="{06A53A50-620D-4C67-8745-D021FE30D6D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84AE1E-76FB-4410-B877-EA113A5105A8}" type="pres">
      <dgm:prSet presAssocID="{06A53A50-620D-4C67-8745-D021FE30D6D4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7D3D813B-DB56-48B8-B900-207ADB3CBC23}" srcId="{53A049FA-1264-4A05-B829-D8385C475581}" destId="{311E89A9-308F-4220-ACA8-0794F2B42121}" srcOrd="3" destOrd="0" parTransId="{DE0EC278-E687-4B31-BEF5-209F508449BC}" sibTransId="{DE66654D-AA34-4147-BA21-B97AF6ADF1E9}"/>
    <dgm:cxn modelId="{834028A0-703E-4692-B609-DD0F1AFC6ACE}" type="presOf" srcId="{8D29B7B8-0618-40F9-AA1F-8AC14E38AC64}" destId="{8B2A77FA-F7E6-4324-9812-8ADC675F7B99}" srcOrd="1" destOrd="0" presId="urn:microsoft.com/office/officeart/2005/8/layout/matrix1"/>
    <dgm:cxn modelId="{59A22C21-2FE1-4264-BCDD-0F4526E75930}" srcId="{06A53A50-620D-4C67-8745-D021FE30D6D4}" destId="{53A049FA-1264-4A05-B829-D8385C475581}" srcOrd="0" destOrd="0" parTransId="{C4278F43-9DC9-4AFD-845E-9D57028E8FA9}" sibTransId="{34D8A69F-8C78-4D2D-B3D1-F56527C18732}"/>
    <dgm:cxn modelId="{4E5C2A74-651F-41BA-8EBE-52C23349B803}" type="presOf" srcId="{2E04492B-5BAE-49AD-85B2-FCFC0A543804}" destId="{2D51F99B-CCA1-4F45-B7AB-59BDB00B8E05}" srcOrd="1" destOrd="0" presId="urn:microsoft.com/office/officeart/2005/8/layout/matrix1"/>
    <dgm:cxn modelId="{CDF23CB6-DB43-42AE-984D-F9D1F3DDB47B}" type="presOf" srcId="{06A53A50-620D-4C67-8745-D021FE30D6D4}" destId="{A9CF8DDD-61C9-49E1-91A4-9B6B9C7F29BD}" srcOrd="0" destOrd="0" presId="urn:microsoft.com/office/officeart/2005/8/layout/matrix1"/>
    <dgm:cxn modelId="{4D5C718B-F217-4573-981A-714974597076}" type="presOf" srcId="{53A049FA-1264-4A05-B829-D8385C475581}" destId="{2D84AE1E-76FB-4410-B877-EA113A5105A8}" srcOrd="0" destOrd="0" presId="urn:microsoft.com/office/officeart/2005/8/layout/matrix1"/>
    <dgm:cxn modelId="{88559235-BE1E-4FD1-90BA-542A1A587C87}" type="presOf" srcId="{6725D234-1D3D-4998-8973-12C7A86D57C9}" destId="{5283F11F-FD23-469F-813F-E561877C3608}" srcOrd="0" destOrd="0" presId="urn:microsoft.com/office/officeart/2005/8/layout/matrix1"/>
    <dgm:cxn modelId="{459DD2B3-8B76-4A31-A943-60DD21513012}" srcId="{53A049FA-1264-4A05-B829-D8385C475581}" destId="{8D29B7B8-0618-40F9-AA1F-8AC14E38AC64}" srcOrd="1" destOrd="0" parTransId="{329461FD-EA6F-4C9B-B715-47C45C119C5A}" sibTransId="{E9CA280D-38C7-4087-B131-EE5829B27C9E}"/>
    <dgm:cxn modelId="{E8D6702C-5F21-4C21-AAB7-443DD2C588F6}" type="presOf" srcId="{311E89A9-308F-4220-ACA8-0794F2B42121}" destId="{D41E7701-702A-4BE5-98CA-1855331DFEEE}" srcOrd="0" destOrd="0" presId="urn:microsoft.com/office/officeart/2005/8/layout/matrix1"/>
    <dgm:cxn modelId="{CB5E5CF4-6F13-4DAB-8B2B-1022F6EA01A9}" type="presOf" srcId="{2E04492B-5BAE-49AD-85B2-FCFC0A543804}" destId="{E7E975A9-6935-474D-9034-379C79E29EDC}" srcOrd="0" destOrd="0" presId="urn:microsoft.com/office/officeart/2005/8/layout/matrix1"/>
    <dgm:cxn modelId="{A58C8F69-809E-42C1-A097-692E997709D5}" type="presOf" srcId="{8D29B7B8-0618-40F9-AA1F-8AC14E38AC64}" destId="{FAE9D2CD-B5AF-46C5-ADF4-44D2A3844A6F}" srcOrd="0" destOrd="0" presId="urn:microsoft.com/office/officeart/2005/8/layout/matrix1"/>
    <dgm:cxn modelId="{582BFC6E-685F-4E69-A773-E79C91371811}" srcId="{53A049FA-1264-4A05-B829-D8385C475581}" destId="{2E04492B-5BAE-49AD-85B2-FCFC0A543804}" srcOrd="0" destOrd="0" parTransId="{9F0AFBA4-38C4-42D4-9344-F9F7BB494355}" sibTransId="{81F29C61-5AC6-4AA1-8010-0C17FE8FD242}"/>
    <dgm:cxn modelId="{FC6A94EC-64F9-4828-BD2E-B39D7D172CF4}" type="presOf" srcId="{6725D234-1D3D-4998-8973-12C7A86D57C9}" destId="{9EB9AD9B-629B-4F10-948E-8C949F6FEAC4}" srcOrd="1" destOrd="0" presId="urn:microsoft.com/office/officeart/2005/8/layout/matrix1"/>
    <dgm:cxn modelId="{281E361B-AC5E-40B7-99AB-DF8D560E6C29}" srcId="{53A049FA-1264-4A05-B829-D8385C475581}" destId="{6725D234-1D3D-4998-8973-12C7A86D57C9}" srcOrd="2" destOrd="0" parTransId="{F6B864B8-5F03-4B7A-A1FF-05363B50BEC5}" sibTransId="{D51E3B6E-29B3-4412-969E-B49F8CC7549D}"/>
    <dgm:cxn modelId="{77D9EAB4-200D-42C0-A443-874EA5BFE885}" type="presOf" srcId="{311E89A9-308F-4220-ACA8-0794F2B42121}" destId="{76953063-04CB-4B6C-8924-632A45923448}" srcOrd="1" destOrd="0" presId="urn:microsoft.com/office/officeart/2005/8/layout/matrix1"/>
    <dgm:cxn modelId="{75B9F058-FF33-45DC-BC4D-6B8DFB1CDABD}" type="presParOf" srcId="{A9CF8DDD-61C9-49E1-91A4-9B6B9C7F29BD}" destId="{AA34232B-D747-482B-B183-2F10AF5D277F}" srcOrd="0" destOrd="0" presId="urn:microsoft.com/office/officeart/2005/8/layout/matrix1"/>
    <dgm:cxn modelId="{9971C32D-51B2-4070-90E1-AB6301EF35EA}" type="presParOf" srcId="{AA34232B-D747-482B-B183-2F10AF5D277F}" destId="{E7E975A9-6935-474D-9034-379C79E29EDC}" srcOrd="0" destOrd="0" presId="urn:microsoft.com/office/officeart/2005/8/layout/matrix1"/>
    <dgm:cxn modelId="{47B406A6-D4E4-46DF-8193-754876EF85F4}" type="presParOf" srcId="{AA34232B-D747-482B-B183-2F10AF5D277F}" destId="{2D51F99B-CCA1-4F45-B7AB-59BDB00B8E05}" srcOrd="1" destOrd="0" presId="urn:microsoft.com/office/officeart/2005/8/layout/matrix1"/>
    <dgm:cxn modelId="{7312D18E-3579-4888-9955-41E7B2A72420}" type="presParOf" srcId="{AA34232B-D747-482B-B183-2F10AF5D277F}" destId="{FAE9D2CD-B5AF-46C5-ADF4-44D2A3844A6F}" srcOrd="2" destOrd="0" presId="urn:microsoft.com/office/officeart/2005/8/layout/matrix1"/>
    <dgm:cxn modelId="{829981E7-DD1D-4AF7-BEE5-4F7FE3720294}" type="presParOf" srcId="{AA34232B-D747-482B-B183-2F10AF5D277F}" destId="{8B2A77FA-F7E6-4324-9812-8ADC675F7B99}" srcOrd="3" destOrd="0" presId="urn:microsoft.com/office/officeart/2005/8/layout/matrix1"/>
    <dgm:cxn modelId="{0AEE235C-C4F0-48D0-8D67-EDBCDF237B1A}" type="presParOf" srcId="{AA34232B-D747-482B-B183-2F10AF5D277F}" destId="{5283F11F-FD23-469F-813F-E561877C3608}" srcOrd="4" destOrd="0" presId="urn:microsoft.com/office/officeart/2005/8/layout/matrix1"/>
    <dgm:cxn modelId="{96189CAF-B75F-43C3-B6BF-D4C24896F9BF}" type="presParOf" srcId="{AA34232B-D747-482B-B183-2F10AF5D277F}" destId="{9EB9AD9B-629B-4F10-948E-8C949F6FEAC4}" srcOrd="5" destOrd="0" presId="urn:microsoft.com/office/officeart/2005/8/layout/matrix1"/>
    <dgm:cxn modelId="{37E961FA-2AF5-43C5-A6FC-4EE98543B2DE}" type="presParOf" srcId="{AA34232B-D747-482B-B183-2F10AF5D277F}" destId="{D41E7701-702A-4BE5-98CA-1855331DFEEE}" srcOrd="6" destOrd="0" presId="urn:microsoft.com/office/officeart/2005/8/layout/matrix1"/>
    <dgm:cxn modelId="{D7AC4D25-C237-4604-879F-E8FDDF410FCD}" type="presParOf" srcId="{AA34232B-D747-482B-B183-2F10AF5D277F}" destId="{76953063-04CB-4B6C-8924-632A45923448}" srcOrd="7" destOrd="0" presId="urn:microsoft.com/office/officeart/2005/8/layout/matrix1"/>
    <dgm:cxn modelId="{85BC80C7-730A-46FA-86D7-21DAC2F0B27B}" type="presParOf" srcId="{A9CF8DDD-61C9-49E1-91A4-9B6B9C7F29BD}" destId="{2D84AE1E-76FB-4410-B877-EA113A5105A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15664E-A7C0-432D-9929-DD75F915C53E}">
      <dsp:nvSpPr>
        <dsp:cNvPr id="0" name=""/>
        <dsp:cNvSpPr/>
      </dsp:nvSpPr>
      <dsp:spPr>
        <a:xfrm rot="5400000">
          <a:off x="570309" y="1725233"/>
          <a:ext cx="1701374" cy="283104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67388F-5A65-4690-9E08-BB4E0F007988}">
      <dsp:nvSpPr>
        <dsp:cNvPr id="0" name=""/>
        <dsp:cNvSpPr/>
      </dsp:nvSpPr>
      <dsp:spPr>
        <a:xfrm>
          <a:off x="286307" y="2571106"/>
          <a:ext cx="2555886" cy="2240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/>
            <a:t>Пассивный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Чтение 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Рассказ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Просмотр фильма и т.д.</a:t>
          </a:r>
          <a:endParaRPr lang="x-none" sz="2300" kern="1200" dirty="0"/>
        </a:p>
      </dsp:txBody>
      <dsp:txXfrm>
        <a:off x="286307" y="2571106"/>
        <a:ext cx="2555886" cy="2240384"/>
      </dsp:txXfrm>
    </dsp:sp>
    <dsp:sp modelId="{1FF8B1F0-6BB7-406D-BF40-93AD378F2004}">
      <dsp:nvSpPr>
        <dsp:cNvPr id="0" name=""/>
        <dsp:cNvSpPr/>
      </dsp:nvSpPr>
      <dsp:spPr>
        <a:xfrm>
          <a:off x="847204" y="1466107"/>
          <a:ext cx="1892368" cy="58364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2215FB-B610-442D-BF33-824641A37DA5}">
      <dsp:nvSpPr>
        <dsp:cNvPr id="0" name=""/>
        <dsp:cNvSpPr/>
      </dsp:nvSpPr>
      <dsp:spPr>
        <a:xfrm rot="5400000">
          <a:off x="4404276" y="900282"/>
          <a:ext cx="1701374" cy="283104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22E48-199C-40EC-ABC1-6752EAAE5AC6}">
      <dsp:nvSpPr>
        <dsp:cNvPr id="0" name=""/>
        <dsp:cNvSpPr/>
      </dsp:nvSpPr>
      <dsp:spPr>
        <a:xfrm>
          <a:off x="4120274" y="1746155"/>
          <a:ext cx="2555886" cy="2240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/>
            <a:t>Активные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Метод + приёмы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 </a:t>
          </a:r>
          <a:endParaRPr lang="x-none" sz="2300" kern="1200" dirty="0"/>
        </a:p>
      </dsp:txBody>
      <dsp:txXfrm>
        <a:off x="4120274" y="1746155"/>
        <a:ext cx="2555886" cy="2240384"/>
      </dsp:txXfrm>
    </dsp:sp>
    <dsp:sp modelId="{4CA8A541-073B-4E9E-960B-0A11D9A36938}">
      <dsp:nvSpPr>
        <dsp:cNvPr id="0" name=""/>
        <dsp:cNvSpPr/>
      </dsp:nvSpPr>
      <dsp:spPr>
        <a:xfrm>
          <a:off x="6193918" y="691857"/>
          <a:ext cx="482242" cy="482242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894D36-E612-4365-A920-3E381FDDF2E5}">
      <dsp:nvSpPr>
        <dsp:cNvPr id="0" name=""/>
        <dsp:cNvSpPr/>
      </dsp:nvSpPr>
      <dsp:spPr>
        <a:xfrm rot="5400000">
          <a:off x="8238243" y="-355841"/>
          <a:ext cx="1701374" cy="283104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164A7-C011-4F7E-91F6-83114592DD1D}">
      <dsp:nvSpPr>
        <dsp:cNvPr id="0" name=""/>
        <dsp:cNvSpPr/>
      </dsp:nvSpPr>
      <dsp:spPr>
        <a:xfrm>
          <a:off x="7959711" y="732049"/>
          <a:ext cx="2555886" cy="3204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/>
            <a:t>Интерактивный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Соревнование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Конкурсы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Диспуты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Исследования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Проекты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 </a:t>
          </a:r>
          <a:endParaRPr lang="x-none" sz="2300" kern="1200" dirty="0"/>
        </a:p>
      </dsp:txBody>
      <dsp:txXfrm>
        <a:off x="7959711" y="732049"/>
        <a:ext cx="2555886" cy="320413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7E975A9-6935-474D-9034-379C79E29EDC}">
      <dsp:nvSpPr>
        <dsp:cNvPr id="0" name=""/>
        <dsp:cNvSpPr/>
      </dsp:nvSpPr>
      <dsp:spPr>
        <a:xfrm rot="16200000">
          <a:off x="1451371" y="-1451371"/>
          <a:ext cx="2355056" cy="5257800"/>
        </a:xfrm>
        <a:prstGeom prst="round1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Креативность</a:t>
          </a:r>
          <a:endParaRPr lang="x-none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1745753" y="-1745753"/>
        <a:ext cx="1766292" cy="5257800"/>
      </dsp:txXfrm>
    </dsp:sp>
    <dsp:sp modelId="{FAE9D2CD-B5AF-46C5-ADF4-44D2A3844A6F}">
      <dsp:nvSpPr>
        <dsp:cNvPr id="0" name=""/>
        <dsp:cNvSpPr/>
      </dsp:nvSpPr>
      <dsp:spPr>
        <a:xfrm>
          <a:off x="5257800" y="0"/>
          <a:ext cx="5257800" cy="2355056"/>
        </a:xfrm>
        <a:prstGeom prst="round1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r" defTabSz="1778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kk-KZ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Командная </a:t>
          </a:r>
        </a:p>
        <a:p>
          <a:pPr lvl="0" algn="r" defTabSz="1778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kk-KZ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работа</a:t>
          </a:r>
          <a:endParaRPr lang="x-none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57800" y="0"/>
        <a:ext cx="5257800" cy="1766292"/>
      </dsp:txXfrm>
    </dsp:sp>
    <dsp:sp modelId="{5283F11F-FD23-469F-813F-E561877C3608}">
      <dsp:nvSpPr>
        <dsp:cNvPr id="0" name=""/>
        <dsp:cNvSpPr/>
      </dsp:nvSpPr>
      <dsp:spPr>
        <a:xfrm rot="10800000">
          <a:off x="0" y="2355056"/>
          <a:ext cx="5257800" cy="235505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Коммуникация</a:t>
          </a:r>
          <a:endParaRPr lang="x-none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2943820"/>
        <a:ext cx="5257800" cy="1766292"/>
      </dsp:txXfrm>
    </dsp:sp>
    <dsp:sp modelId="{D41E7701-702A-4BE5-98CA-1855331DFEEE}">
      <dsp:nvSpPr>
        <dsp:cNvPr id="0" name=""/>
        <dsp:cNvSpPr/>
      </dsp:nvSpPr>
      <dsp:spPr>
        <a:xfrm rot="5400000">
          <a:off x="6709171" y="903684"/>
          <a:ext cx="2355056" cy="5257800"/>
        </a:xfrm>
        <a:prstGeom prst="round1Rect">
          <a:avLst/>
        </a:prstGeom>
        <a:solidFill>
          <a:srgbClr val="D6009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r" defTabSz="1778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kk-KZ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Критическое мышление</a:t>
          </a:r>
          <a:endParaRPr lang="x-none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7003553" y="1198066"/>
        <a:ext cx="1766292" cy="5257800"/>
      </dsp:txXfrm>
    </dsp:sp>
    <dsp:sp modelId="{2D84AE1E-76FB-4410-B877-EA113A5105A8}">
      <dsp:nvSpPr>
        <dsp:cNvPr id="0" name=""/>
        <dsp:cNvSpPr/>
      </dsp:nvSpPr>
      <dsp:spPr>
        <a:xfrm>
          <a:off x="3680460" y="1766292"/>
          <a:ext cx="3154680" cy="1177528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4К</a:t>
          </a:r>
          <a:endParaRPr lang="x-none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80460" y="1766292"/>
        <a:ext cx="3154680" cy="11775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AE600-E46E-4A1A-B9A2-70C2FA30CF3F}" type="datetimeFigureOut">
              <a:rPr lang="x-none" smtClean="0"/>
              <a:pPr/>
              <a:t>09.08.2021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06137-9955-46AF-8C81-AC856628327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97511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06137-9955-46AF-8C81-AC8566283270}" type="slidenum">
              <a:rPr lang="x-none" smtClean="0"/>
              <a:pPr/>
              <a:t>9</a:t>
            </a:fld>
            <a:endParaRPr 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06137-9955-46AF-8C81-AC8566283270}" type="slidenum">
              <a:rPr lang="x-none" smtClean="0"/>
              <a:pPr/>
              <a:t>10</a:t>
            </a:fld>
            <a:endParaRPr 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06137-9955-46AF-8C81-AC8566283270}" type="slidenum">
              <a:rPr lang="x-none" smtClean="0"/>
              <a:pPr/>
              <a:t>12</a:t>
            </a:fld>
            <a:endParaRPr 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1BF2-542C-43C9-B86C-9D781BDA9F2F}" type="datetimeFigureOut">
              <a:rPr lang="x-none" smtClean="0"/>
              <a:pPr/>
              <a:t>09.08.2021</a:t>
            </a:fld>
            <a:endParaRPr lang="x-none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1BF2-542C-43C9-B86C-9D781BDA9F2F}" type="datetimeFigureOut">
              <a:rPr lang="x-none" smtClean="0"/>
              <a:pPr/>
              <a:t>09.08.2021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1BF2-542C-43C9-B86C-9D781BDA9F2F}" type="datetimeFigureOut">
              <a:rPr lang="x-none" smtClean="0"/>
              <a:pPr/>
              <a:t>09.08.2021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1BF2-542C-43C9-B86C-9D781BDA9F2F}" type="datetimeFigureOut">
              <a:rPr lang="x-none" smtClean="0"/>
              <a:pPr/>
              <a:t>09.08.2021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1BF2-542C-43C9-B86C-9D781BDA9F2F}" type="datetimeFigureOut">
              <a:rPr lang="x-none" smtClean="0"/>
              <a:pPr/>
              <a:t>09.08.2021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1BF2-542C-43C9-B86C-9D781BDA9F2F}" type="datetimeFigureOut">
              <a:rPr lang="x-none" smtClean="0"/>
              <a:pPr/>
              <a:t>09.08.2021</a:t>
            </a:fld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1BF2-542C-43C9-B86C-9D781BDA9F2F}" type="datetimeFigureOut">
              <a:rPr lang="x-none" smtClean="0"/>
              <a:pPr/>
              <a:t>09.08.2021</a:t>
            </a:fld>
            <a:endParaRPr lang="x-non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1BF2-542C-43C9-B86C-9D781BDA9F2F}" type="datetimeFigureOut">
              <a:rPr lang="x-none" smtClean="0"/>
              <a:pPr/>
              <a:t>09.08.2021</a:t>
            </a:fld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1BF2-542C-43C9-B86C-9D781BDA9F2F}" type="datetimeFigureOut">
              <a:rPr lang="x-none" smtClean="0"/>
              <a:pPr/>
              <a:t>09.08.2021</a:t>
            </a:fld>
            <a:endParaRPr lang="x-non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1BF2-542C-43C9-B86C-9D781BDA9F2F}" type="datetimeFigureOut">
              <a:rPr lang="x-none" smtClean="0"/>
              <a:pPr/>
              <a:t>09.08.2021</a:t>
            </a:fld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1BF2-542C-43C9-B86C-9D781BDA9F2F}" type="datetimeFigureOut">
              <a:rPr lang="x-none" smtClean="0"/>
              <a:pPr/>
              <a:t>09.08.2021</a:t>
            </a:fld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6815E708-9746-4AEE-A214-70D06BE35F78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F22DA69-E748-41AB-AA73-F69C3BB43BC6}" type="datetime1">
              <a:rPr lang="ru-RU" smtClean="0"/>
              <a:pPr>
                <a:defRPr/>
              </a:pPr>
              <a:t>09.08.2021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F399BA85-A0ED-4011-8E06-A18552A50AB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34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793D83-5826-4FF0-A32A-D3B180250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1932" y="287383"/>
            <a:ext cx="9144000" cy="3448594"/>
          </a:xfrm>
        </p:spPr>
        <p:txBody>
          <a:bodyPr>
            <a:noAutofit/>
          </a:bodyPr>
          <a:lstStyle/>
          <a:p>
            <a:r>
              <a:rPr lang="kk-KZ" sz="3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3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3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3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3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3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3600" b="1" i="1" dirty="0" smtClean="0">
                <a:latin typeface="Times New Roman" pitchFamily="18" charset="0"/>
                <a:cs typeface="Times New Roman" pitchFamily="18" charset="0"/>
              </a:rPr>
              <a:t>Преемственность между дошкольным и школьным образованием как принцип формирование единого образовательного пространство в условиях обновления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3600" b="1" i="1" dirty="0" smtClean="0">
                <a:latin typeface="Times New Roman" pitchFamily="18" charset="0"/>
                <a:cs typeface="Times New Roman" pitchFamily="18" charset="0"/>
              </a:rPr>
              <a:t>содержания образования</a:t>
            </a:r>
            <a:endParaRPr lang="x-none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126480" y="4519749"/>
            <a:ext cx="5659120" cy="1632857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Акжанова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Айна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Рахымжановна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методист детского сада «Алтын бала»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г. Кокшетау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4432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10</a:t>
            </a:fld>
            <a:endParaRPr lang="x-none"/>
          </a:p>
        </p:txBody>
      </p:sp>
      <p:pic>
        <p:nvPicPr>
          <p:cNvPr id="5" name="Picture 2" descr="C:\Users\User\Desktop\авг конфер\оркен\20181101_103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8492" y="276045"/>
            <a:ext cx="6153508" cy="6237263"/>
          </a:xfrm>
          <a:prstGeom prst="rect">
            <a:avLst/>
          </a:prstGeom>
          <a:noFill/>
        </p:spPr>
      </p:pic>
      <p:pic>
        <p:nvPicPr>
          <p:cNvPr id="6" name="Picture 2" descr="C:\Users\User\Desktop\авг конфер\оркен\IMG-20181105-WA0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805" y="258792"/>
            <a:ext cx="5520904" cy="61937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07035"/>
            <a:ext cx="10972800" cy="983410"/>
          </a:xfrm>
        </p:spPr>
        <p:txBody>
          <a:bodyPr/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Детский сад «</a:t>
            </a:r>
            <a:r>
              <a:rPr lang="ru-RU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Нұрай</a:t>
            </a: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 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11</a:t>
            </a:fld>
            <a:endParaRPr lang="x-none"/>
          </a:p>
        </p:txBody>
      </p:sp>
      <p:pic>
        <p:nvPicPr>
          <p:cNvPr id="9218" name="Picture 2" descr="C:\Users\User\Desktop\авг конфер\нурай\WhatsApp Image 2021-08-08 at 16.13.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860" y="1466490"/>
            <a:ext cx="4951563" cy="4882551"/>
          </a:xfrm>
          <a:prstGeom prst="rect">
            <a:avLst/>
          </a:prstGeom>
          <a:noFill/>
        </p:spPr>
      </p:pic>
      <p:pic>
        <p:nvPicPr>
          <p:cNvPr id="7" name="Picture 2" descr="C:\Users\User\Desktop\авг конфер\нурай\WhatsApp Image 2021-08-08 at 16.39.47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9417" y="1414732"/>
            <a:ext cx="5168221" cy="47747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12</a:t>
            </a:fld>
            <a:endParaRPr lang="x-none"/>
          </a:p>
        </p:txBody>
      </p:sp>
      <p:pic>
        <p:nvPicPr>
          <p:cNvPr id="6" name="Picture 2" descr="C:\Users\User\Desktop\авг конфер\нурай\WhatsApp Image 2021-08-08 at 16.40.0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7169" y="1773348"/>
            <a:ext cx="6246017" cy="4420420"/>
          </a:xfrm>
          <a:prstGeom prst="rect">
            <a:avLst/>
          </a:prstGeom>
          <a:noFill/>
        </p:spPr>
      </p:pic>
      <p:pic>
        <p:nvPicPr>
          <p:cNvPr id="7" name="Picture 2" descr="C:\Users\User\Desktop\авг конфер\нурай\WhatsApp Image 2021-08-08 at 16.41.1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551" y="241540"/>
            <a:ext cx="5227607" cy="37499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07034"/>
            <a:ext cx="10972800" cy="724619"/>
          </a:xfrm>
        </p:spPr>
        <p:txBody>
          <a:bodyPr>
            <a:normAutofit fontScale="90000"/>
          </a:bodyPr>
          <a:lstStyle/>
          <a:p>
            <a:pPr algn="ctr"/>
            <a:r>
              <a:rPr lang="kk-KZ" dirty="0" smtClean="0"/>
              <a:t>Детский сад “Мерей”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13</a:t>
            </a:fld>
            <a:endParaRPr lang="x-none"/>
          </a:p>
        </p:txBody>
      </p:sp>
      <p:pic>
        <p:nvPicPr>
          <p:cNvPr id="13314" name="Picture 2" descr="C:\Users\User\Desktop\авг конфер\мерей\20171017_153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028" y="948906"/>
            <a:ext cx="4840383" cy="2691441"/>
          </a:xfrm>
          <a:prstGeom prst="rect">
            <a:avLst/>
          </a:prstGeom>
          <a:noFill/>
        </p:spPr>
      </p:pic>
      <p:pic>
        <p:nvPicPr>
          <p:cNvPr id="6" name="Picture 2" descr="C:\Users\User\Desktop\авг конфер\мерей\20171017_1544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5072" y="3726612"/>
            <a:ext cx="4986067" cy="3131388"/>
          </a:xfrm>
          <a:prstGeom prst="rect">
            <a:avLst/>
          </a:prstGeom>
          <a:noFill/>
        </p:spPr>
      </p:pic>
      <p:pic>
        <p:nvPicPr>
          <p:cNvPr id="7" name="Picture 2" descr="C:\Users\User\Desktop\авг конфер\мерей\20171017_1554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2778" y="899771"/>
            <a:ext cx="5106838" cy="28613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591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Детский сад «</a:t>
            </a:r>
            <a:r>
              <a:rPr lang="ru-RU" dirty="0" err="1" smtClean="0"/>
              <a:t>Куаныш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14</a:t>
            </a:fld>
            <a:endParaRPr lang="x-none"/>
          </a:p>
        </p:txBody>
      </p:sp>
      <p:pic>
        <p:nvPicPr>
          <p:cNvPr id="16386" name="Picture 2" descr="C:\Users\User\Desktop\авг конфер\куаныш\WhatsApp Image 2021-08-08 at 15.36.4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1888" y="3812875"/>
            <a:ext cx="5313870" cy="3045125"/>
          </a:xfrm>
          <a:prstGeom prst="rect">
            <a:avLst/>
          </a:prstGeom>
          <a:noFill/>
        </p:spPr>
      </p:pic>
      <p:pic>
        <p:nvPicPr>
          <p:cNvPr id="6" name="Picture 2" descr="C:\Users\User\Desktop\авг конфер\куаныш\WhatsApp Image 2021-08-08 at 15.36.46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7065" y="741873"/>
            <a:ext cx="5089584" cy="3036498"/>
          </a:xfrm>
          <a:prstGeom prst="rect">
            <a:avLst/>
          </a:prstGeom>
          <a:noFill/>
        </p:spPr>
      </p:pic>
      <p:pic>
        <p:nvPicPr>
          <p:cNvPr id="7" name="Picture 2" descr="C:\Users\User\Desktop\авг конфер\куаныш\WhatsApp Image 2021-08-08 at 15.36.4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089" y="776378"/>
            <a:ext cx="5469148" cy="29674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28136"/>
          </a:xfrm>
        </p:spPr>
        <p:txBody>
          <a:bodyPr/>
          <a:lstStyle/>
          <a:p>
            <a:pPr algn="ctr"/>
            <a:r>
              <a:rPr lang="kk-KZ" dirty="0" smtClean="0"/>
              <a:t>Детский сад “Карлыгаш”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15</a:t>
            </a:fld>
            <a:endParaRPr lang="x-none"/>
          </a:p>
        </p:txBody>
      </p:sp>
      <p:pic>
        <p:nvPicPr>
          <p:cNvPr id="6" name="Picture 2" descr="C:\Users\User\Desktop\авг конфер\карлыгаш\WhatsApp Image 2021-08-08 at 19.43.49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539" y="776379"/>
            <a:ext cx="5486401" cy="3019244"/>
          </a:xfrm>
          <a:prstGeom prst="rect">
            <a:avLst/>
          </a:prstGeom>
          <a:noFill/>
        </p:spPr>
      </p:pic>
      <p:pic>
        <p:nvPicPr>
          <p:cNvPr id="7" name="Picture 2" descr="C:\Users\User\Desktop\авг конфер\карлыгаш\WhatsApp Image 2021-08-08 at 19.43.4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9260" y="839190"/>
            <a:ext cx="5011768" cy="2873980"/>
          </a:xfrm>
          <a:prstGeom prst="rect">
            <a:avLst/>
          </a:prstGeom>
          <a:noFill/>
        </p:spPr>
      </p:pic>
      <p:pic>
        <p:nvPicPr>
          <p:cNvPr id="8" name="Picture 2" descr="C:\Users\User\Desktop\авг конфер\карлыгаш\WhatsApp Image 2021-08-08 at 19.43.5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1715" y="3692106"/>
            <a:ext cx="5736022" cy="3165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65826"/>
            <a:ext cx="10972800" cy="983412"/>
          </a:xfrm>
        </p:spPr>
        <p:txBody>
          <a:bodyPr/>
          <a:lstStyle/>
          <a:p>
            <a:pPr algn="ctr"/>
            <a:r>
              <a:rPr lang="kk-KZ" dirty="0" smtClean="0"/>
              <a:t>Детский сад им. Ю.Гагарина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16</a:t>
            </a:fld>
            <a:endParaRPr lang="x-none"/>
          </a:p>
        </p:txBody>
      </p:sp>
      <p:pic>
        <p:nvPicPr>
          <p:cNvPr id="22530" name="Picture 2" descr="C:\Users\User\Desktop\авг конфер\Гагарина\WhatsApp Image 2021-08-09 at 10.31.58 (2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1570" y="2001328"/>
            <a:ext cx="5290868" cy="4856672"/>
          </a:xfrm>
          <a:prstGeom prst="rect">
            <a:avLst/>
          </a:prstGeom>
          <a:noFill/>
        </p:spPr>
      </p:pic>
      <p:pic>
        <p:nvPicPr>
          <p:cNvPr id="6" name="Picture 2" descr="C:\Users\User\Desktop\авг конфер\Гагарина\WhatsApp Image 2021-08-09 at 10.31.58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287" y="1949571"/>
            <a:ext cx="5934974" cy="4908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639616" y="1124744"/>
            <a:ext cx="7296811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КАРТА ВЫПУСКНИКА</a:t>
            </a:r>
            <a:endParaRPr lang="ru-RU" sz="2800" b="1" dirty="0"/>
          </a:p>
        </p:txBody>
      </p:sp>
      <p:pic>
        <p:nvPicPr>
          <p:cNvPr id="1027" name="Picture 3" descr="C:\Users\Admin\Desktop\gosudarstvennoe-uchrezhdenie-otdel-obrazovanija-goroda-kokshetau-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50" t="4839" r="16317" b="769"/>
          <a:stretch/>
        </p:blipFill>
        <p:spPr bwMode="auto">
          <a:xfrm>
            <a:off x="304206" y="266223"/>
            <a:ext cx="2585901" cy="18953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15680" y="272842"/>
            <a:ext cx="63123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kk-KZ" sz="20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г</a:t>
            </a:r>
            <a:r>
              <a:rPr lang="kk-KZ" sz="20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ородское  совещание для </a:t>
            </a:r>
            <a:r>
              <a:rPr lang="kk-KZ" sz="20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методистов </a:t>
            </a:r>
            <a:endParaRPr lang="kk-KZ" sz="2000" b="1" dirty="0" smtClean="0">
              <a:solidFill>
                <a:srgbClr val="0000CC"/>
              </a:solidFill>
              <a:latin typeface="Times New Roman"/>
              <a:ea typeface="Times New Roman"/>
              <a:cs typeface="Times New Roman"/>
            </a:endParaRPr>
          </a:p>
          <a:p>
            <a:pPr algn="ctr" fontAlgn="base">
              <a:spcAft>
                <a:spcPts val="0"/>
              </a:spcAft>
            </a:pPr>
            <a:r>
              <a:rPr lang="kk-KZ" sz="20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дошкольных </a:t>
            </a:r>
            <a:r>
              <a:rPr lang="kk-KZ" sz="20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организаций</a:t>
            </a:r>
            <a:endParaRPr lang="ru-RU" sz="1200" b="1" dirty="0">
              <a:solidFill>
                <a:srgbClr val="0000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28186" y="5243136"/>
            <a:ext cx="780026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kk-KZ" sz="20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Москаленко Елена Анатольевна</a:t>
            </a:r>
            <a:endParaRPr lang="ru-RU" sz="2000" i="1" dirty="0">
              <a:solidFill>
                <a:srgbClr val="0000CC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spcAft>
                <a:spcPts val="0"/>
              </a:spcAft>
            </a:pPr>
            <a:r>
              <a:rPr lang="kk-KZ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воспитатель</a:t>
            </a:r>
            <a:endParaRPr lang="ru-RU" i="1" dirty="0">
              <a:latin typeface="Calibri"/>
              <a:ea typeface="Calibri"/>
              <a:cs typeface="Times New Roman"/>
            </a:endParaRPr>
          </a:p>
          <a:p>
            <a:pPr algn="ctr" fontAlgn="base">
              <a:spcAft>
                <a:spcPts val="0"/>
              </a:spcAft>
            </a:pPr>
            <a:r>
              <a:rPr lang="kk-KZ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ГККП  «Детский сад «Ертөстік» города Кокшетау </a:t>
            </a:r>
            <a:endParaRPr lang="ru-RU" sz="1400" i="1" dirty="0">
              <a:latin typeface="Calibri"/>
              <a:ea typeface="Calibri"/>
              <a:cs typeface="Times New Roman"/>
            </a:endParaRPr>
          </a:p>
          <a:p>
            <a:pPr algn="ctr" fontAlgn="base">
              <a:spcAft>
                <a:spcPts val="0"/>
              </a:spcAft>
            </a:pPr>
            <a:r>
              <a:rPr lang="kk-KZ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 отделе образования по городу Кокшетау </a:t>
            </a:r>
            <a:endParaRPr lang="ru-RU" sz="1400" i="1" dirty="0">
              <a:latin typeface="Calibri"/>
              <a:ea typeface="Calibri"/>
              <a:cs typeface="Times New Roman"/>
            </a:endParaRPr>
          </a:p>
          <a:p>
            <a:pPr algn="ctr" fontAlgn="base">
              <a:spcAft>
                <a:spcPts val="0"/>
              </a:spcAft>
            </a:pPr>
            <a:r>
              <a:rPr lang="kk-KZ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управления образования Акмолинской области»</a:t>
            </a:r>
            <a:endParaRPr lang="ru-RU" sz="1400" i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 descr="C:\Users\Admin\Desktop\рабочий стол\КАРТИНКИ разные\орнамен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60656" y="272051"/>
            <a:ext cx="1268762" cy="72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рабочий стол\КАРТИНКИ разные\орнамен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60655" y="1540814"/>
            <a:ext cx="1268762" cy="72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рабочий стол\КАРТИНКИ разные\орнамен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60658" y="2809577"/>
            <a:ext cx="1268762" cy="72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рабочий стол\КАРТИНКИ разные\орнамен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60659" y="4058502"/>
            <a:ext cx="1268762" cy="72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рабочий стол\КАРТИНКИ разные\орнамен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59896" y="5327265"/>
            <a:ext cx="1268762" cy="72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рабочий стол\КАРТИНКИ разные\орнамент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7910"/>
          <a:stretch/>
        </p:blipFill>
        <p:spPr bwMode="auto">
          <a:xfrm rot="5400000">
            <a:off x="11327264" y="6228660"/>
            <a:ext cx="534025" cy="72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9-14.userapi.com/_yRWjDQAvuw6V_FSqgr_C0F2V9eYKuTplpGJeA/NPET2iaj6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1308" y="2573384"/>
            <a:ext cx="7606507" cy="382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528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Плюсы  подготовки детей в детских садах</a:t>
            </a:r>
            <a:endParaRPr lang="ru-RU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*образовательный процесс 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предшкольных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группах направлен исключительно на процесс подготовки ребенка к школе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*обучение и воспитание подчинено утвержденной типовой программе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*методы обучения и воспитания одобрены педагогами и психологами, которые являются ведущими специалистами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*образовательная деятельность проводится в игровой форме соответственной ведущей деятельности данного возраста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18</a:t>
            </a:fld>
            <a:endParaRPr lang="x-none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Минусы  подготовки детей в детских садах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* детский сад ограничен периодизацией развития, согласно которой возраст детей посещающих подготовительную группу, должен быть от 6 до 7 лет в реальности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19</a:t>
            </a:fld>
            <a:endParaRPr lang="x-non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AABEF0-065C-48BD-9671-F73B019A6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Преемственность и непрерывность между дошкольным образованием и начальным обучением</a:t>
            </a:r>
            <a:endParaRPr lang="x-none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D343533-F7F6-433F-8AF5-71E2687C2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24"/>
            <a:ext cx="10763250" cy="4803775"/>
          </a:xfrm>
        </p:spPr>
        <p:txBody>
          <a:bodyPr>
            <a:normAutofit/>
          </a:bodyPr>
          <a:lstStyle/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Преемственность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опора на пройденное, использование и дальнейшее развитие имеющихся у детей знаний, умений и навыков, расширение и углубление этих знаний, осознание уже известного на новом, более высоком уровне.</a:t>
            </a:r>
          </a:p>
          <a:p>
            <a:pPr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Непрерывность и преемственность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связь, согласованность и перспективность всех  компонентов системы образования: целей, задач, содержания, методов, средств, форм организации воспитания и обучения, обеспечивающие эффективное поступательное развитие ребенка.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0687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079" y="621102"/>
            <a:ext cx="11099321" cy="1225986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Школа, 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предшкольная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подготовка</a:t>
            </a:r>
            <a:b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• Плюсы</a:t>
            </a:r>
            <a:endParaRPr lang="ru-RU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* направлена на требования, которые школа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предьявляет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к будущему первокласснику 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*год перед школой ребенок входит в ее жизнь постепенно, знакомится с учителями, программой, по которой ему предстоит учиться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20</a:t>
            </a:fld>
            <a:endParaRPr lang="x-none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Школа, </a:t>
            </a:r>
            <a:r>
              <a:rPr lang="ru-RU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предшкольная</a:t>
            </a: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подготовка</a:t>
            </a:r>
            <a:b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• Минусы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*система плохо вписывается в возрастные нормы развития ребенка, где главный вид деятельности дошкольника –игровая деятельность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*школы не могут обеспечить детям развитие социальных и коммуникативных навыков общения с другими детьми, что является важной частью школьной готовности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21</a:t>
            </a:fld>
            <a:endParaRPr lang="x-none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772B9D-05EB-4D28-96F3-99D57599A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619"/>
            <a:ext cx="10515600" cy="818552"/>
          </a:xfrm>
        </p:spPr>
        <p:txBody>
          <a:bodyPr>
            <a:normAutofit fontScale="90000"/>
          </a:bodyPr>
          <a:lstStyle/>
          <a:p>
            <a:pPr algn="ctr"/>
            <a:r>
              <a:rPr lang="kk-KZ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Современный образовательный процесс </a:t>
            </a:r>
            <a:r>
              <a:rPr lang="kk-KZ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kk-KZ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4К</a:t>
            </a:r>
            <a:endParaRPr lang="x-none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F578F5F4-6B0C-4B3B-9A32-400E2411AF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914689305"/>
              </p:ext>
            </p:extLst>
          </p:nvPr>
        </p:nvGraphicFramePr>
        <p:xfrm>
          <a:off x="838200" y="1466850"/>
          <a:ext cx="10515600" cy="4710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80FDF2E-A929-4298-A8FB-0399B7B318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58" y="1066202"/>
            <a:ext cx="1739742" cy="17349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C4552AB-5B67-4DDE-85BC-3B1F8A38E3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4630392"/>
            <a:ext cx="1248103" cy="14835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AADED4D-1311-4E01-80C2-5AE023461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848" y="4418020"/>
            <a:ext cx="1440693" cy="12393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40BDE8A-E9F2-4B46-8795-9DE1CB61C3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04" y="1604952"/>
            <a:ext cx="1286298" cy="8185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4305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Модель выпускника дошкольной организации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1) физически развитый;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 любознательный;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3) активный;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4) эмоционально отзывчивый;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5) овладевший средствами общения и способами взаимодействия со взрослыми и сверстниками;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6) имеющий первичные представления о себе, семье, обществе (ближайшем социуме), государстве (стране), мире и природе;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7) овладевший необходимыми умениями и навыками для обучения в  школе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23</a:t>
            </a:fld>
            <a:endParaRPr lang="x-none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  <a:endParaRPr lang="ru-RU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Обеспечение успешности ребенка на начальных этапах обучения.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Снижение процента первоклассников с высоким уровнем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дезадаптации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 школьному обучению.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Положительная динамика освоения основных общеобразовательных программ каждым ребенком.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Общая положительная динамика психического и физического здоровья детей.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Мотивационная готовность детей к обучению в школе. Создание системы преемственности ДОУ и школы как необходимое условие непрерывного образования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24</a:t>
            </a:fld>
            <a:endParaRPr lang="x-non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7819392-8FF2-446D-8FAF-8AB1E6E2A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65125"/>
            <a:ext cx="10530840" cy="122854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непрерывного образования детей дошкольного и начального возраста</a:t>
            </a:r>
            <a:endParaRPr lang="x-none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FA504F9-1C60-4ECB-8E2C-1A75868F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210" y="2194559"/>
            <a:ext cx="10478589" cy="3544253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None/>
              <a:tabLst>
                <a:tab pos="630555" algn="l"/>
              </a:tabLst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гармоничное физическое и психическое развитие ребёнка, обеспечивающее сохранение его индивидуальности, адаптацию к изменяющейся социальной ситуации, готовность к активному взаимодействию с окружающим миром, </a:t>
            </a: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x-none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1337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 задачи 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сотрудничество школы и детского сада - создание психолого-педагогических условий к школьному обучению; углубление интереса к жизни в школе; оказание помощи семье при подготовке к обучению  в школе.</a:t>
            </a:r>
            <a:endParaRPr lang="ru-RU" sz="3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34">
            <a:extLst>
              <a:ext uri="{FF2B5EF4-FFF2-40B4-BE49-F238E27FC236}">
                <a16:creationId xmlns="" xmlns:a16="http://schemas.microsoft.com/office/drawing/2014/main" id="{4038CB10-1F5C-4D54-9DF7-12586DE5B0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94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709A99DC-E5F8-42A2-870A-5B5239603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kk-KZ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планирование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="" xmlns:a16="http://schemas.microsoft.com/office/drawing/2014/main" id="{D3D2A1C6-78A5-4DE7-B384-5B647F52F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563" y="321732"/>
            <a:ext cx="4281890" cy="62145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Важнейшим  условием работы по преемственности школы и детского сада является чёткое понимание целей и задач и доброжелательный  деловой контакт  между образовательными  учреждениями</a:t>
            </a:r>
            <a:endParaRPr lang="kk-KZ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536A249-63B9-454C-9C93-97A8CD0BC4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604" r="12770" b="1"/>
          <a:stretch/>
        </p:blipFill>
        <p:spPr>
          <a:xfrm>
            <a:off x="286882" y="244135"/>
            <a:ext cx="7017643" cy="4083729"/>
          </a:xfrm>
          <a:prstGeom prst="rect">
            <a:avLst/>
          </a:prstGeom>
        </p:spPr>
      </p:pic>
      <p:sp>
        <p:nvSpPr>
          <p:cNvPr id="66" name="Rectangle 36">
            <a:extLst>
              <a:ext uri="{FF2B5EF4-FFF2-40B4-BE49-F238E27FC236}">
                <a16:creationId xmlns="" xmlns:a16="http://schemas.microsoft.com/office/drawing/2014/main" id="{73ED6512-6858-4552-B699-9A97FE9A4E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800" dirty="0" smtClean="0"/>
              <a:t>Важнейшим  условием работы по преемственности школы и детского сада является чёткое понимание целей и задач и доброжелательный  деловой контакт  между образовательными  учреждениями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CD271BD6-9763-4D8B-BECD-C8BA4773E2A5}"/>
              </a:ext>
            </a:extLst>
          </p:cNvPr>
          <p:cNvSpPr/>
          <p:nvPr/>
        </p:nvSpPr>
        <p:spPr>
          <a:xfrm>
            <a:off x="239696" y="6536266"/>
            <a:ext cx="116247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Материал взят из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LEARNING THROUGH PLAY at Key Stage 1 P27</a:t>
            </a:r>
          </a:p>
        </p:txBody>
      </p:sp>
    </p:spTree>
    <p:extLst>
      <p:ext uri="{BB962C8B-B14F-4D97-AF65-F5344CB8AC3E}">
        <p14:creationId xmlns="" xmlns:p14="http://schemas.microsoft.com/office/powerpoint/2010/main" val="3521523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B025632-D779-476B-AEC7-504151A3A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74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обучения в дошкольном воспитании и обучении</a:t>
            </a:r>
            <a:endParaRPr lang="x-none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A9D0F2FF-0B23-4CF8-8851-3C3D6CEC2F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486606104"/>
              </p:ext>
            </p:extLst>
          </p:nvPr>
        </p:nvGraphicFramePr>
        <p:xfrm>
          <a:off x="838200" y="1352550"/>
          <a:ext cx="10515600" cy="4819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4085938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авг конфер\нурбала\WhatsApp Image 2021-08-07 at 20.27.58 (3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596" y="2070339"/>
            <a:ext cx="4689874" cy="2893792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7" name="Прямоугольник 6"/>
          <p:cNvSpPr/>
          <p:nvPr/>
        </p:nvSpPr>
        <p:spPr>
          <a:xfrm rot="10800000" flipH="1" flipV="1">
            <a:off x="7524206" y="5604064"/>
            <a:ext cx="3540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\Desktop\авг конфер\нурбала\WhatsApp Image 2021-08-07 at 20.27.59 (3)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3657" y="828136"/>
            <a:ext cx="5182953" cy="2425460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35726" y="823687"/>
            <a:ext cx="10972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Детский сад  «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Нур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Бала»  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User\Desktop\авг конфер\нурбала\WhatsApp Image 2021-08-07 at 20.28.02 (2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3767" y="3799720"/>
            <a:ext cx="5451894" cy="248030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8</a:t>
            </a:fld>
            <a:endParaRPr lang="x-none"/>
          </a:p>
        </p:txBody>
      </p:sp>
      <p:pic>
        <p:nvPicPr>
          <p:cNvPr id="4098" name="Picture 2" descr="C:\Users\User\Desktop\авг конфер\нурбала\WhatsApp Image 2021-08-07 at 20.28.0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7721" y="3433313"/>
            <a:ext cx="5965191" cy="3105509"/>
          </a:xfrm>
          <a:prstGeom prst="rect">
            <a:avLst/>
          </a:prstGeom>
          <a:noFill/>
        </p:spPr>
      </p:pic>
      <p:pic>
        <p:nvPicPr>
          <p:cNvPr id="6" name="Picture 2" descr="C:\Users\User\Desktop\авг конфер\нурбала\WhatsApp Image 2021-08-07 at 20.28.02 (3)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1675" y="431322"/>
            <a:ext cx="6041300" cy="2708694"/>
          </a:xfrm>
          <a:prstGeom prst="rect">
            <a:avLst/>
          </a:prstGeom>
          <a:noFill/>
        </p:spPr>
      </p:pic>
      <p:pic>
        <p:nvPicPr>
          <p:cNvPr id="1026" name="Picture 2" descr="C:\Users\User\Desktop\авг конфер\нурбала\WhatsApp Image 2021-08-07 at 20.28.22 (2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079" y="362309"/>
            <a:ext cx="4779034" cy="5848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Детский сад «</a:t>
            </a:r>
            <a:r>
              <a:rPr lang="ru-RU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Өркен</a:t>
            </a: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 </a:t>
            </a:r>
            <a:b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E708-9746-4AEE-A214-70D06BE35F78}" type="slidenum">
              <a:rPr lang="x-none" smtClean="0"/>
              <a:pPr/>
              <a:t>9</a:t>
            </a:fld>
            <a:endParaRPr lang="x-none"/>
          </a:p>
        </p:txBody>
      </p:sp>
      <p:pic>
        <p:nvPicPr>
          <p:cNvPr id="8194" name="Picture 2" descr="C:\Users\User\Desktop\авг конфер\оркен\IMG-20181105-WA0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838" y="1259458"/>
            <a:ext cx="5244860" cy="5089584"/>
          </a:xfrm>
          <a:prstGeom prst="rect">
            <a:avLst/>
          </a:prstGeom>
          <a:noFill/>
        </p:spPr>
      </p:pic>
      <p:pic>
        <p:nvPicPr>
          <p:cNvPr id="9" name="Picture 2" descr="C:\Users\User\Desktop\авг конфер\оркен\IMG-20181105-WA0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272" y="1259457"/>
            <a:ext cx="5313870" cy="5106837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 rot="10800000" flipH="1">
            <a:off x="-414068" y="1935480"/>
            <a:ext cx="1023668" cy="438912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563</Words>
  <Application>Microsoft Office PowerPoint</Application>
  <PresentationFormat>Произвольный</PresentationFormat>
  <Paragraphs>99</Paragraphs>
  <Slides>24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      Преемственность между дошкольным и школьным образованием как принцип формирование единого образовательного пространство в условиях обновления  содержания образования</vt:lpstr>
      <vt:lpstr>Преемственность и непрерывность между дошкольным образованием и начальным обучением</vt:lpstr>
      <vt:lpstr>Цель непрерывного образования детей дошкольного и начального возраста</vt:lpstr>
      <vt:lpstr>Основные задачи </vt:lpstr>
      <vt:lpstr>Совместное планирование</vt:lpstr>
      <vt:lpstr>Методы обучения в дошкольном воспитании и обучении</vt:lpstr>
      <vt:lpstr>Детский сад  «Нур Бала»  </vt:lpstr>
      <vt:lpstr>Слайд 8</vt:lpstr>
      <vt:lpstr>Детский сад «Өркен»   </vt:lpstr>
      <vt:lpstr>Слайд 10</vt:lpstr>
      <vt:lpstr>Детский сад «Нұрай»  </vt:lpstr>
      <vt:lpstr>Слайд 12</vt:lpstr>
      <vt:lpstr>Детский сад “Мерей”</vt:lpstr>
      <vt:lpstr>Детский сад «Куаныш»</vt:lpstr>
      <vt:lpstr>Детский сад “Карлыгаш”</vt:lpstr>
      <vt:lpstr>Детский сад им. Ю.Гагарина</vt:lpstr>
      <vt:lpstr>КАРТА ВЫПУСКНИКА</vt:lpstr>
      <vt:lpstr>Плюсы  подготовки детей в детских садах</vt:lpstr>
      <vt:lpstr>Минусы  подготовки детей в детских садах</vt:lpstr>
      <vt:lpstr>Школа, предшкольная  подготовка • Плюсы</vt:lpstr>
      <vt:lpstr>Школа, предшкольная  подготовка • Минусы</vt:lpstr>
      <vt:lpstr>Современный образовательный процесс   Модель 4К</vt:lpstr>
      <vt:lpstr>Модель выпускника дошкольной организации: </vt:lpstr>
      <vt:lpstr>Ожидаемые результаты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ОБРАЗОВАТЕЛЬНАЯ ПРОГРАММА КУРСОВ ПОВЫШЕНИЯ КВАЛИФИКАЦИИ ПЕДАГОГОВ ДОШКОЛЬНЫХ ОРГАНИЗАЦИЙ  ПО ПРЕДШКОЛЬНОЙ ПОДГОТОВКЕ ДЕТЕЙ</dc:title>
  <dc:creator>Жумабаева Салтанат Гиззатовна</dc:creator>
  <cp:lastModifiedBy>User</cp:lastModifiedBy>
  <cp:revision>58</cp:revision>
  <dcterms:created xsi:type="dcterms:W3CDTF">2019-04-02T12:36:40Z</dcterms:created>
  <dcterms:modified xsi:type="dcterms:W3CDTF">2021-08-09T08:09:17Z</dcterms:modified>
</cp:coreProperties>
</file>