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sldIdLst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35271469239375E-2"/>
          <c:y val="7.5691821279117139E-2"/>
          <c:w val="0.55851097189917964"/>
          <c:h val="0.73046551926329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четв.</c:v>
                </c:pt>
                <c:pt idx="1">
                  <c:v>4 четв.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четв.</c:v>
                </c:pt>
                <c:pt idx="1">
                  <c:v>4 четв.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76</c:v>
                </c:pt>
                <c:pt idx="1">
                  <c:v>80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динамика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четв.</c:v>
                </c:pt>
                <c:pt idx="1">
                  <c:v>4 четв.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38816"/>
        <c:axId val="107642880"/>
      </c:barChart>
      <c:catAx>
        <c:axId val="8073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642880"/>
        <c:crosses val="autoZero"/>
        <c:auto val="1"/>
        <c:lblAlgn val="ctr"/>
        <c:lblOffset val="100"/>
        <c:noMultiLvlLbl val="0"/>
      </c:catAx>
      <c:valAx>
        <c:axId val="10764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738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535271469239375E-2"/>
          <c:y val="7.5691821279117139E-2"/>
          <c:w val="0.55851097189917964"/>
          <c:h val="0.73046551926329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четв.</c:v>
                </c:pt>
                <c:pt idx="1">
                  <c:v>4 четв.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четв.</c:v>
                </c:pt>
                <c:pt idx="1">
                  <c:v>4 четв.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75.400000000000006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динамика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четв.</c:v>
                </c:pt>
                <c:pt idx="1">
                  <c:v>4 четв.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031360"/>
        <c:axId val="107105664"/>
      </c:barChart>
      <c:catAx>
        <c:axId val="78031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7105664"/>
        <c:crosses val="autoZero"/>
        <c:auto val="1"/>
        <c:lblAlgn val="ctr"/>
        <c:lblOffset val="100"/>
        <c:noMultiLvlLbl val="0"/>
      </c:catAx>
      <c:valAx>
        <c:axId val="10710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031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1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>
                <a:solidFill>
                  <a:prstClr val="black"/>
                </a:solidFill>
              </a:rPr>
              <a:pPr/>
              <a:t>06.08.2021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30" y="1052736"/>
            <a:ext cx="8280920" cy="432048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kk-KZ" i="1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Критериальное оценивание </a:t>
            </a:r>
            <a:r>
              <a:rPr lang="en-US" i="1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i="1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новая технология обучения </a:t>
            </a:r>
            <a:r>
              <a:rPr lang="en-US" i="1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i="1" dirty="0" smtClean="0">
                <a:ln w="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современной школе</a:t>
            </a:r>
            <a:r>
              <a:rPr lang="ru-RU" sz="44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  <a:t/>
            </a:r>
            <a:br>
              <a:rPr lang="ru-RU" sz="44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w Cen MT" panose="020B0602020104020603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7" y="3068964"/>
            <a:ext cx="6394699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 показатели успешности ребенка возможно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условиях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15103"/>
          <a:stretch/>
        </p:blipFill>
        <p:spPr bwMode="auto">
          <a:xfrm>
            <a:off x="1475656" y="332656"/>
            <a:ext cx="5976664" cy="224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r="19569"/>
          <a:stretch/>
        </p:blipFill>
        <p:spPr bwMode="auto">
          <a:xfrm>
            <a:off x="5001600" y="3867859"/>
            <a:ext cx="3444334" cy="270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23468" r="25636" b="-1171"/>
          <a:stretch/>
        </p:blipFill>
        <p:spPr bwMode="auto">
          <a:xfrm>
            <a:off x="755576" y="3933056"/>
            <a:ext cx="3629400" cy="263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404664"/>
            <a:ext cx="5328592" cy="6089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Принципы оценивания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1412776"/>
            <a:ext cx="280831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 4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3215" y="3164790"/>
            <a:ext cx="3023284" cy="267765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этап процедуры оценивания: обратная связь между оценивающим и оцениваемым.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6" y="3140968"/>
            <a:ext cx="3023284" cy="267765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учитель, но и ребенок должен представлять себе то, над чем ему необходимо работать в ближайшее время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2741384">
            <a:off x="5676933" y="2853408"/>
            <a:ext cx="557611" cy="10299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8032049">
            <a:off x="3066081" y="2844656"/>
            <a:ext cx="557611" cy="10299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877" y="3037393"/>
            <a:ext cx="7935564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лежит 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– определение степени индивидуального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приближения ученика к ожидаемым результатам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813" r="18085"/>
          <a:stretch>
            <a:fillRect/>
          </a:stretch>
        </p:blipFill>
        <p:spPr bwMode="auto">
          <a:xfrm>
            <a:off x="1331640" y="4149080"/>
            <a:ext cx="61206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4718" r="8017" b="4138"/>
          <a:stretch>
            <a:fillRect/>
          </a:stretch>
        </p:blipFill>
        <p:spPr bwMode="auto">
          <a:xfrm>
            <a:off x="251520" y="188640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4" descr="SAM_2168.JPG"/>
          <p:cNvPicPr>
            <a:picLocks noChangeArrowheads="1"/>
          </p:cNvPicPr>
          <p:nvPr/>
        </p:nvPicPr>
        <p:blipFill>
          <a:blip r:embed="rId4" cstate="print"/>
          <a:srcRect l="22990" t="22286" r="21579" b="23714"/>
          <a:stretch>
            <a:fillRect/>
          </a:stretch>
        </p:blipFill>
        <p:spPr bwMode="auto">
          <a:xfrm>
            <a:off x="4860032" y="188640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7730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404664"/>
            <a:ext cx="5328592" cy="6089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Принципы оценивания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1412776"/>
            <a:ext cx="280831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 5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22" y="2996954"/>
            <a:ext cx="7056784" cy="156966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Оценивая ту или иную свою способность знать, понимать или делать что-то, поступать соответствующим образом, ребенок должен всегда иметь перед собой ролевую модель. </a:t>
            </a:r>
          </a:p>
        </p:txBody>
      </p:sp>
    </p:spTree>
    <p:extLst>
      <p:ext uri="{BB962C8B-B14F-4D97-AF65-F5344CB8AC3E}">
        <p14:creationId xmlns:p14="http://schemas.microsoft.com/office/powerpoint/2010/main" val="35732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708920"/>
            <a:ext cx="669674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Критериальная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– процесс, основанный на сравнении учебных достижений учащихся по четко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разработанным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критериям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77072"/>
            <a:ext cx="3864002" cy="249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2459" r="9293"/>
          <a:stretch>
            <a:fillRect/>
          </a:stretch>
        </p:blipFill>
        <p:spPr bwMode="auto">
          <a:xfrm>
            <a:off x="251520" y="188640"/>
            <a:ext cx="432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4206" t="16056"/>
          <a:stretch>
            <a:fillRect/>
          </a:stretch>
        </p:blipFill>
        <p:spPr bwMode="auto">
          <a:xfrm>
            <a:off x="251520" y="4149081"/>
            <a:ext cx="44279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8640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57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6690" y="2759409"/>
            <a:ext cx="3401705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Определение уровня </a:t>
            </a:r>
            <a:r>
              <a:rPr lang="ru-RU" b="1" dirty="0" err="1" smtClean="0">
                <a:solidFill>
                  <a:srgbClr val="002060"/>
                </a:solidFill>
                <a:latin typeface="lucida grande"/>
              </a:rPr>
              <a:t>сформированности</a:t>
            </a:r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 знаний и учебных навыков при завершении изучения блока учебной информации.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Отметки, выставленные за констатирующие работы, являются основой для определения итоговых отметок по курсу за отчетные периоды (полугодие, год).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29376"/>
            <a:ext cx="561557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Виды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оценивания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1" y="730792"/>
            <a:ext cx="381848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Критериальное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оценивание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274" y="1327231"/>
            <a:ext cx="195476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Формирующее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(текущее)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8139" y="1327231"/>
            <a:ext cx="221265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Констатирующее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(итоговое)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оценивание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27" y="2620913"/>
            <a:ext cx="3196461" cy="4237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Определение текущего уровня усвоения знаний и навыков в процессе повседневной работы в классе.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Формирующие оценки не влияют на итоговые оценки, и это позволяет снять страх у учащихся перед ошибками, которые неизбежны при первоначальном усвоении материала.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144535" y="884661"/>
            <a:ext cx="576064" cy="37799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>
            <a:off x="6590282" y="930847"/>
            <a:ext cx="813236" cy="3318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1965658" y="2250561"/>
            <a:ext cx="1" cy="4151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7594468" y="2250561"/>
            <a:ext cx="0" cy="45836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945" y="1772520"/>
            <a:ext cx="2351164" cy="25853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Оценивают у учащихся только то, чему учили, так как критерий оценивания представляет конкретное выражение учебных целей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0126" y="2276872"/>
            <a:ext cx="231646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Практическая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значимость 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3363" y="260648"/>
            <a:ext cx="2354641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Оценивается только работа учащегося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47427"/>
            <a:ext cx="2101826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Работа учащегося сравнивается с образцом (эталоном) правильно выполненной работы, который известен учащимся заранее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0424" y="4963747"/>
            <a:ext cx="3880517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Учащемуся известен четкий алгоритм выведения оценки, по которому он сам может определить уровень своей работы и информировать родителей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4532770" y="1249297"/>
            <a:ext cx="241671" cy="955565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2474474" y="2665696"/>
            <a:ext cx="912053" cy="273619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890810" y="2665696"/>
            <a:ext cx="770135" cy="23201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24009" y="3676051"/>
            <a:ext cx="216946" cy="1144541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2135" y="3322906"/>
            <a:ext cx="2226893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позволяет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учителям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307" y="1354702"/>
            <a:ext cx="2296805" cy="20005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Разработать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критерии,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способствующие получению качественных результатов обучения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033" y="3620181"/>
            <a:ext cx="2258078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Иметь оперативную информацию для анализа и планирования своей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5622" y="5791966"/>
            <a:ext cx="246041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Улучшить качество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lucida grande"/>
              </a:rPr>
              <a:t>преподавания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3090" y="339042"/>
            <a:ext cx="2645231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Выстраивать индивидуальную траекторию обучения каждого ученика с учетом его индивидуальных особенностей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3076" y="3796933"/>
            <a:ext cx="2310182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Использовать разнообразные подходы и инструменты оценивания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44100" y="1493204"/>
            <a:ext cx="2308131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Вносить предложения по совершенствованию содержания учебной программы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3" idx="0"/>
          </p:cNvCxnSpPr>
          <p:nvPr/>
        </p:nvCxnSpPr>
        <p:spPr>
          <a:xfrm flipH="1" flipV="1">
            <a:off x="2590001" y="2114087"/>
            <a:ext cx="1875581" cy="120881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0"/>
            <a:endCxn id="10" idx="1"/>
          </p:cNvCxnSpPr>
          <p:nvPr/>
        </p:nvCxnSpPr>
        <p:spPr>
          <a:xfrm flipV="1">
            <a:off x="4465582" y="2370367"/>
            <a:ext cx="1778518" cy="9525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0"/>
            <a:endCxn id="8" idx="2"/>
          </p:cNvCxnSpPr>
          <p:nvPr/>
        </p:nvCxnSpPr>
        <p:spPr>
          <a:xfrm flipH="1" flipV="1">
            <a:off x="4445706" y="2370367"/>
            <a:ext cx="19876" cy="9525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1"/>
            <a:endCxn id="6" idx="3"/>
          </p:cNvCxnSpPr>
          <p:nvPr/>
        </p:nvCxnSpPr>
        <p:spPr>
          <a:xfrm flipH="1">
            <a:off x="2538111" y="3984626"/>
            <a:ext cx="814024" cy="6512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3"/>
            <a:endCxn id="9" idx="1"/>
          </p:cNvCxnSpPr>
          <p:nvPr/>
        </p:nvCxnSpPr>
        <p:spPr>
          <a:xfrm>
            <a:off x="5579028" y="3984626"/>
            <a:ext cx="714048" cy="55097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>
            <a:off x="4465582" y="4646345"/>
            <a:ext cx="0" cy="11456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4125" y="2729324"/>
            <a:ext cx="2226893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позволяет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учащимся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615" y="649341"/>
            <a:ext cx="3074744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Использовать многообразие стилей обучения, типов мыслительной деятельности и способностей для выражения своего понимания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2768" y="787842"/>
            <a:ext cx="2981379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Знать и понимать критерии оценивания для прогнозирования результата, осознавать критерии успеха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0584" y="4613282"/>
            <a:ext cx="1969063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Участвовать в рефлексии, оценивая себя и своих сверстников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1494" y="4329888"/>
            <a:ext cx="2602653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Использовать знания для решения реальных задач, выражать разные точки зрения, критически мыслить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3" idx="0"/>
          </p:cNvCxnSpPr>
          <p:nvPr/>
        </p:nvCxnSpPr>
        <p:spPr>
          <a:xfrm flipH="1" flipV="1">
            <a:off x="3531359" y="1628800"/>
            <a:ext cx="1176213" cy="11005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0"/>
          </p:cNvCxnSpPr>
          <p:nvPr/>
        </p:nvCxnSpPr>
        <p:spPr>
          <a:xfrm flipV="1">
            <a:off x="4707572" y="1526506"/>
            <a:ext cx="1055196" cy="120281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3319648" y="4052763"/>
            <a:ext cx="1387924" cy="116068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7" idx="1"/>
          </p:cNvCxnSpPr>
          <p:nvPr/>
        </p:nvCxnSpPr>
        <p:spPr>
          <a:xfrm>
            <a:off x="4707572" y="4052763"/>
            <a:ext cx="1433922" cy="11542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28811"/>
              </p:ext>
            </p:extLst>
          </p:nvPr>
        </p:nvGraphicFramePr>
        <p:xfrm>
          <a:off x="2051720" y="4869160"/>
          <a:ext cx="4918876" cy="820755"/>
        </p:xfrm>
        <a:graphic>
          <a:graphicData uri="http://schemas.openxmlformats.org/drawingml/2006/table">
            <a:tbl>
              <a:tblPr/>
              <a:tblGrid>
                <a:gridCol w="4918876"/>
              </a:tblGrid>
              <a:tr h="820755"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Обеспечивать ребенку поддержку </a:t>
                      </a:r>
                      <a:endParaRPr lang="ru-RU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herit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в </a:t>
                      </a:r>
                      <a:r>
                        <a:rPr lang="ru-RU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процессе обучения. </a:t>
                      </a:r>
                    </a:p>
                  </a:txBody>
                  <a:tcPr marL="68580" marR="6858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50821" y="2476413"/>
            <a:ext cx="2226893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Критериальное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оценивание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позволяет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родителям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9" y="981567"/>
            <a:ext cx="3595023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Получать доказательства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уровня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обученности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ребенка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9944" y="973544"/>
            <a:ext cx="287065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inherit"/>
              </a:rPr>
              <a:t>Отслеживать прогресс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inherit"/>
              </a:rPr>
              <a:t>в обучении ребенка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464267" y="3933056"/>
            <a:ext cx="2171" cy="87706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598142" y="1429679"/>
            <a:ext cx="867386" cy="9912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572000" y="1429679"/>
            <a:ext cx="1339670" cy="9912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3688" y="332656"/>
            <a:ext cx="5544616" cy="8249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оценивания: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91580" y="1500779"/>
            <a:ext cx="7488832" cy="160604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достижения учащимися краткосрочных целей и результатов обучения в соответствии с учебной программой</a:t>
            </a:r>
            <a:endParaRPr lang="ru-RU" sz="20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187625" y="2996952"/>
            <a:ext cx="7488832" cy="160604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оперативной взаимосвязи между учителем и учеником для выявления особенностей организации учебного процесса и усвоения учебного материала</a:t>
            </a:r>
            <a:endParaRPr lang="ru-RU" sz="20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91580" y="4725144"/>
            <a:ext cx="7488832" cy="1606046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коррективов в организацию учебного процесса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736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10186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 по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казахскому языку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ачальных классов многопрофильной школы-лицея №5 имени С. Сейфуллина за І-І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четверть 2020-2021 учебный год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28250"/>
              </p:ext>
            </p:extLst>
          </p:nvPr>
        </p:nvGraphicFramePr>
        <p:xfrm>
          <a:off x="683568" y="1628800"/>
          <a:ext cx="763284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584176"/>
                <a:gridCol w="576064"/>
                <a:gridCol w="720080"/>
                <a:gridCol w="576064"/>
                <a:gridCol w="760646"/>
                <a:gridCol w="19756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+ 4%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5435871"/>
              </p:ext>
            </p:extLst>
          </p:nvPr>
        </p:nvGraphicFramePr>
        <p:xfrm>
          <a:off x="1547664" y="3789040"/>
          <a:ext cx="66967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1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10186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 по математике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ачальных классов многопрофильной школы-лицея №5 имени С. Сейфуллина за І-І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четверть 2020-2021 учебный год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63824"/>
              </p:ext>
            </p:extLst>
          </p:nvPr>
        </p:nvGraphicFramePr>
        <p:xfrm>
          <a:off x="683568" y="1628800"/>
          <a:ext cx="7632848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584176"/>
                <a:gridCol w="576064"/>
                <a:gridCol w="720080"/>
                <a:gridCol w="576064"/>
                <a:gridCol w="760646"/>
                <a:gridCol w="19756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Четверть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75,4%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+ 3,4%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99985936"/>
              </p:ext>
            </p:extLst>
          </p:nvPr>
        </p:nvGraphicFramePr>
        <p:xfrm>
          <a:off x="1547664" y="3789040"/>
          <a:ext cx="66967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0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491880" y="2604680"/>
            <a:ext cx="280831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оценивания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3608" y="1052738"/>
            <a:ext cx="2669540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Мотивирование учащихся на устранение имеющихся пробелов в усвоении учебной программы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2" y="1052738"/>
            <a:ext cx="3218643" cy="1077218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Дифференцирование значимости оценок, полученных за выполнение различных видов деятельности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2604682"/>
            <a:ext cx="2941646" cy="181588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индивидуального прогресса и коррекция индивидуальной траектории развития ученика для достижения планируемых результатов 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218" y="2689469"/>
            <a:ext cx="2232363" cy="830997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эффективности учебной программы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420565"/>
            <a:ext cx="3576336" cy="58477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обратной связи между учителем, учеником и родителями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712950"/>
            <a:ext cx="3000936" cy="107721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подготовки каждого ученика на каждом этапе учебного процесса. 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 rot="19500898">
            <a:off x="5544400" y="2386319"/>
            <a:ext cx="726344" cy="104344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3356466">
            <a:off x="3607231" y="2304445"/>
            <a:ext cx="726344" cy="104344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9500898">
            <a:off x="6184339" y="2918817"/>
            <a:ext cx="336296" cy="90577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2025899">
            <a:off x="3227255" y="2898161"/>
            <a:ext cx="359585" cy="100940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2741384">
            <a:off x="5604925" y="4074018"/>
            <a:ext cx="557611" cy="10299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7086068">
            <a:off x="3607230" y="4234494"/>
            <a:ext cx="726344" cy="104344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3688" y="188640"/>
            <a:ext cx="554461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существующей системы оценивания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80249" y="1115707"/>
            <a:ext cx="7488832" cy="135215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четкие критерии оценки достижения планируемых результатов обучения, понятные учащимся, родителям и педагогам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205941" y="2348884"/>
            <a:ext cx="7488832" cy="134917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выставляет отметку, ориентируясь на средний уровень знаний класса в целом, а не на достижение каждым учеником единых критериев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11562" y="3501008"/>
            <a:ext cx="8352928" cy="201622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Отметки, выставляемые учащимся, не дают представления об усвоении конкретных элементов знаний, умений, навыков по отдельным разделам учебной программы, что не позволяет определить индивидуальную траекторию обучения каждого ученика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26388" y="2308937"/>
            <a:ext cx="7488832" cy="134917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выставляет отметку, ориентируясь на средний уровень знаний класса в целом, а не на достижение каждым учеником единых критериев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043610" y="5373220"/>
            <a:ext cx="7488832" cy="134917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оперативная связь между учеником и учителем в процессе обучения, что не способствует высокой мотивации учащихся к обучению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2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404664"/>
            <a:ext cx="5328592" cy="6089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Принципы оценивания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1412776"/>
            <a:ext cx="280831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3140384"/>
            <a:ext cx="3023284" cy="304698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оценивания не в определении, кто лучше, а кто хуже, а в создании условий для достижения учащимися наивысших результатов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066" y="3140970"/>
            <a:ext cx="3023284" cy="280076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является неотъемлемой частью непрерывного процесса: планирование-обучение- оценивание-планирование-... </a:t>
            </a:r>
          </a:p>
        </p:txBody>
      </p:sp>
      <p:sp>
        <p:nvSpPr>
          <p:cNvPr id="8" name="Стрелка вправо с вырезом 7"/>
          <p:cNvSpPr/>
          <p:nvPr/>
        </p:nvSpPr>
        <p:spPr>
          <a:xfrm rot="2741384">
            <a:off x="5676933" y="2853408"/>
            <a:ext cx="557611" cy="10299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8032049">
            <a:off x="3066081" y="2844656"/>
            <a:ext cx="557611" cy="10299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5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10" y="2996956"/>
            <a:ext cx="727280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показателями успешности ребенка являются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динамика развития и желание учиться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"/>
          <a:stretch/>
        </p:blipFill>
        <p:spPr bwMode="auto">
          <a:xfrm>
            <a:off x="611560" y="404664"/>
            <a:ext cx="3744416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456384" cy="211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8108" r="4301"/>
          <a:stretch>
            <a:fillRect/>
          </a:stretch>
        </p:blipFill>
        <p:spPr bwMode="auto">
          <a:xfrm>
            <a:off x="683568" y="3861048"/>
            <a:ext cx="78488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7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404664"/>
            <a:ext cx="5328592" cy="6089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Принципы оценивания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1412776"/>
            <a:ext cx="280831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2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22" y="2996954"/>
            <a:ext cx="7056784" cy="156966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Оцениваемый и оценивающий должны заранее знать условия и критерии оценивания, которые должны быть предельно ясными для того и другого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2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916832"/>
            <a:ext cx="2882405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Критериальная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дает возможность всем детям активно участвовать в процессе обучения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17428"/>
          <a:stretch/>
        </p:blipFill>
        <p:spPr bwMode="auto">
          <a:xfrm>
            <a:off x="4716016" y="4149080"/>
            <a:ext cx="3569807" cy="220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5849" r="17478" b="16336"/>
          <a:stretch/>
        </p:blipFill>
        <p:spPr bwMode="auto">
          <a:xfrm>
            <a:off x="395536" y="332655"/>
            <a:ext cx="2952328" cy="216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223755" cy="214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87" y="116632"/>
            <a:ext cx="25922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95736" y="404664"/>
            <a:ext cx="5328592" cy="6089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Принципы оценивания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75856" y="1412776"/>
            <a:ext cx="2808312" cy="13681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 3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2996952"/>
            <a:ext cx="7308812" cy="193899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 критерии оценивания должны быть достаточно многообразны, чтобы получить наиболее объективную информацию о состоянии развития ребенка, достижении им ранее запланированных результатов </a:t>
            </a:r>
          </a:p>
        </p:txBody>
      </p:sp>
    </p:spTree>
    <p:extLst>
      <p:ext uri="{BB962C8B-B14F-4D97-AF65-F5344CB8AC3E}">
        <p14:creationId xmlns:p14="http://schemas.microsoft.com/office/powerpoint/2010/main" val="28837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</TotalTime>
  <Words>826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Воздушный поток</vt:lpstr>
      <vt:lpstr>1_Воздушный поток</vt:lpstr>
      <vt:lpstr>Критериальное оценивание  как новая технология обучения  в современной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Критериальное оценивание  как новая технология обучения  в современной школе </dc:title>
  <dc:creator>Saule Maratovna</dc:creator>
  <cp:lastModifiedBy>Женис</cp:lastModifiedBy>
  <cp:revision>32</cp:revision>
  <dcterms:created xsi:type="dcterms:W3CDTF">2021-08-06T05:46:14Z</dcterms:created>
  <dcterms:modified xsi:type="dcterms:W3CDTF">2021-08-06T12:57:14Z</dcterms:modified>
</cp:coreProperties>
</file>