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CCACE29-E555-43B4-B373-A865ED98AE66}">
  <a:tblStyle styleId="{3CCACE29-E555-43B4-B373-A865ED98AE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8433800-EE4C-40CD-99BE-2B9B1EE02D90}" styleName="Table_1">
    <a:wholeTbl>
      <a:tcTxStyle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7b8b51714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7b8b51714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22291c2a07441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22291c2a07441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22291c2a0744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22291c2a0744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22291c2a07441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22291c2a07441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22291c2a07441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22291c2a07441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22291c2a07441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22291c2a07441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7b8b51714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7b8b51714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6b50164d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6b50164d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Тохтамурат Ермекбол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2221200" y="2774175"/>
            <a:ext cx="4701600" cy="12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Ақмола облысы білім басқармасының Шортанды ауданы бойынша білім бөлімі Шортанды кентінің №3 жалпы орта білім беретін мектебі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56200" y="1293450"/>
            <a:ext cx="8368200" cy="207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cap="small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БАСТАУЫШ БІЛІМ БЕРУ БОЙЫНША ҮЛГІЛІК ОҚУ БАҒДАРЛАМАСЫНЫҢ ЕРЕКШЕЛІКТЕРІ</a:t>
            </a:r>
            <a:endParaRPr cap="small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2" y="0"/>
            <a:ext cx="90731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42" y="3100"/>
            <a:ext cx="907311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4">
            <a:alphaModFix/>
          </a:blip>
          <a:srcRect b="61789" l="8426" r="53634" t="11881"/>
          <a:stretch/>
        </p:blipFill>
        <p:spPr>
          <a:xfrm>
            <a:off x="479850" y="2095925"/>
            <a:ext cx="3905250" cy="170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2" y="0"/>
            <a:ext cx="90731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2" y="0"/>
            <a:ext cx="90731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2" y="0"/>
            <a:ext cx="90731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oogle Shape;110;p20"/>
          <p:cNvGraphicFramePr/>
          <p:nvPr/>
        </p:nvGraphicFramePr>
        <p:xfrm>
          <a:off x="0" y="4011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{3CCACE29-E555-43B4-B373-A865ED98AE66}</a:tableStyleId>
              </a:tblPr>
              <a:tblGrid>
                <a:gridCol w="1388500"/>
                <a:gridCol w="762675"/>
                <a:gridCol w="793825"/>
                <a:gridCol w="762675"/>
                <a:gridCol w="763250"/>
              </a:tblGrid>
              <a:tr h="3291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Сыныптар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Бөлімдер/ортақ тақырыптар бойынша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жиынтық  бағалау саны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645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1-тоқсан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2-тоқсан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3-тоқсан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4-тоқсан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2-сынып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3-сынып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4-сынып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1" name="Google Shape;111;p20"/>
          <p:cNvSpPr txBox="1"/>
          <p:nvPr/>
        </p:nvSpPr>
        <p:spPr>
          <a:xfrm>
            <a:off x="-361350" y="0"/>
            <a:ext cx="500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0215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«Қазақ тілі» пәні бойынша жиынтық бағалау саны </a:t>
            </a:r>
            <a:endParaRPr b="1"/>
          </a:p>
        </p:txBody>
      </p:sp>
      <p:sp>
        <p:nvSpPr>
          <p:cNvPr id="112" name="Google Shape;112;p20"/>
          <p:cNvSpPr txBox="1"/>
          <p:nvPr/>
        </p:nvSpPr>
        <p:spPr>
          <a:xfrm>
            <a:off x="4318200" y="0"/>
            <a:ext cx="490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«Әдебиеттік оқу» пәні бойынша жиынтық бағалау саны</a:t>
            </a:r>
            <a:endParaRPr b="1"/>
          </a:p>
        </p:txBody>
      </p:sp>
      <p:graphicFrame>
        <p:nvGraphicFramePr>
          <p:cNvPr id="113" name="Google Shape;113;p20"/>
          <p:cNvGraphicFramePr/>
          <p:nvPr/>
        </p:nvGraphicFramePr>
        <p:xfrm>
          <a:off x="4647800" y="4011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{3CCACE29-E555-43B4-B373-A865ED98AE66}</a:tableStyleId>
              </a:tblPr>
              <a:tblGrid>
                <a:gridCol w="981075"/>
                <a:gridCol w="857250"/>
                <a:gridCol w="856625"/>
                <a:gridCol w="856625"/>
                <a:gridCol w="856625"/>
              </a:tblGrid>
              <a:tr h="127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Сыныптар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Бөлімдер/ортақ тақырыптар бойыншажиынтық  бағалау саны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27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1-тоқсан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2-тоқсан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3-тоқсан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4-тоқсан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2-сынып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3-сынып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4-сынып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4" name="Google Shape;114;p20"/>
          <p:cNvSpPr txBox="1"/>
          <p:nvPr/>
        </p:nvSpPr>
        <p:spPr>
          <a:xfrm>
            <a:off x="-76200" y="1549650"/>
            <a:ext cx="48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«Ағылшын тілі» пәні бойынша жиынтық бағалау саны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15" name="Google Shape;115;p20"/>
          <p:cNvGraphicFramePr/>
          <p:nvPr/>
        </p:nvGraphicFramePr>
        <p:xfrm>
          <a:off x="0" y="1938338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{08433800-EE4C-40CD-99BE-2B9B1EE02D90}</a:tableStyleId>
              </a:tblPr>
              <a:tblGrid>
                <a:gridCol w="846300"/>
                <a:gridCol w="912200"/>
                <a:gridCol w="834350"/>
                <a:gridCol w="939050"/>
                <a:gridCol w="939050"/>
              </a:tblGrid>
              <a:tr h="3097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Сыныптар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360045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Бөлімдер/ортақ тақырыптар бойынша жиынтық  бағалау рәсімдерінің саны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097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1-тоқсан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2-тоқсан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3-тоқсан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4-тоқсан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2-сынып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360045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360045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360045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360045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3-сынып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360045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360045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360045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360045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4-сынып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360045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360045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360045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360045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2*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6" name="Google Shape;116;p20"/>
          <p:cNvSpPr txBox="1"/>
          <p:nvPr/>
        </p:nvSpPr>
        <p:spPr>
          <a:xfrm>
            <a:off x="4671250" y="1536450"/>
            <a:ext cx="510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«Математика» пәні бойынша жиынтық бағалау саны</a:t>
            </a:r>
            <a:endParaRPr b="1"/>
          </a:p>
        </p:txBody>
      </p:sp>
      <p:graphicFrame>
        <p:nvGraphicFramePr>
          <p:cNvPr id="117" name="Google Shape;117;p20"/>
          <p:cNvGraphicFramePr/>
          <p:nvPr/>
        </p:nvGraphicFramePr>
        <p:xfrm>
          <a:off x="4647800" y="2028838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{3CCACE29-E555-43B4-B373-A865ED98AE66}</a:tableStyleId>
              </a:tblPr>
              <a:tblGrid>
                <a:gridCol w="984875"/>
                <a:gridCol w="840750"/>
                <a:gridCol w="840750"/>
                <a:gridCol w="840750"/>
                <a:gridCol w="840750"/>
              </a:tblGrid>
              <a:tr h="127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Сыныптар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Бөлім/ортақ тақырыптар бойынша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жиынтық  бағалау саны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27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1-тоқсан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635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2-тоқсан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3-тоқсан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4-тоқсан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2-сынып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3-сынып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4-сынып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8" name="Google Shape;118;p20"/>
          <p:cNvSpPr txBox="1"/>
          <p:nvPr/>
        </p:nvSpPr>
        <p:spPr>
          <a:xfrm>
            <a:off x="-55000" y="3193825"/>
            <a:ext cx="452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«Жаратылыстану» пәні бойынша жиынтық бағалау саны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19" name="Google Shape;119;p20"/>
          <p:cNvGraphicFramePr/>
          <p:nvPr/>
        </p:nvGraphicFramePr>
        <p:xfrm>
          <a:off x="0" y="37464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{3CCACE29-E555-43B4-B373-A865ED98AE66}</a:tableStyleId>
              </a:tblPr>
              <a:tblGrid>
                <a:gridCol w="1550350"/>
                <a:gridCol w="729725"/>
                <a:gridCol w="730275"/>
                <a:gridCol w="730275"/>
                <a:gridCol w="730275"/>
              </a:tblGrid>
              <a:tr h="3239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Сыныптар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Бөлім/ортақ тақырыптар бойынша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жиынтық  бағалау саны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619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1-тоқсан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635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2-тоқсан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3-тоқсан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4-тоқсан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2-сынып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3-сынып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4-сынып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0" name="Google Shape;120;p20"/>
          <p:cNvSpPr txBox="1"/>
          <p:nvPr/>
        </p:nvSpPr>
        <p:spPr>
          <a:xfrm>
            <a:off x="4534101" y="3175500"/>
            <a:ext cx="48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«Дүниетану» оқу пәні бойынша жиынтық бағалау саны</a:t>
            </a:r>
            <a:endParaRPr b="1"/>
          </a:p>
        </p:txBody>
      </p:sp>
      <p:graphicFrame>
        <p:nvGraphicFramePr>
          <p:cNvPr id="121" name="Google Shape;121;p20"/>
          <p:cNvGraphicFramePr/>
          <p:nvPr/>
        </p:nvGraphicFramePr>
        <p:xfrm>
          <a:off x="4716063" y="37328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{3CCACE29-E555-43B4-B373-A865ED98AE66}</a:tableStyleId>
              </a:tblPr>
              <a:tblGrid>
                <a:gridCol w="1325950"/>
                <a:gridCol w="706600"/>
                <a:gridCol w="734700"/>
                <a:gridCol w="734700"/>
                <a:gridCol w="769725"/>
              </a:tblGrid>
              <a:tr h="14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Сынып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Жиынтық бағалау рәсімдері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2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 тоқсан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ІІ тоқсан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ІІІ тоқсан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ІV тоқсан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2-сынып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3-сынып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4-сынып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ctrTitle"/>
          </p:nvPr>
        </p:nvSpPr>
        <p:spPr>
          <a:xfrm>
            <a:off x="1680302" y="196767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Назарларыңызға рахмет!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