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5" r:id="rId8"/>
    <p:sldId id="261" r:id="rId9"/>
    <p:sldId id="264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C6C6C6"/>
    <a:srgbClr val="E6E6E6"/>
    <a:srgbClr val="704828"/>
    <a:srgbClr val="59739A"/>
    <a:srgbClr val="5A739A"/>
    <a:srgbClr val="B68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820395"/>
            <a:ext cx="4921804" cy="2232367"/>
          </a:xfrm>
        </p:spPr>
        <p:txBody>
          <a:bodyPr anchor="b"/>
          <a:lstStyle>
            <a:lvl1pPr algn="ctr">
              <a:defRPr sz="6000">
                <a:solidFill>
                  <a:srgbClr val="0909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653312"/>
            <a:ext cx="492180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3"/>
          </p:nvPr>
        </p:nvSpPr>
        <p:spPr>
          <a:xfrm>
            <a:off x="6342601" y="820395"/>
            <a:ext cx="5011199" cy="494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6992" y="961401"/>
            <a:ext cx="2136808" cy="47429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63125"/>
            <a:ext cx="4933013" cy="49394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5802594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580259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5802594"/>
            <a:ext cx="2743200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684376" y="461471"/>
            <a:ext cx="4913832" cy="540094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41789" y="461472"/>
            <a:ext cx="5014560" cy="88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>
              <a:defRPr>
                <a:solidFill>
                  <a:srgbClr val="0909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441788" y="1483793"/>
            <a:ext cx="5014561" cy="437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70" y="897308"/>
            <a:ext cx="5006730" cy="267805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7069" y="3920934"/>
            <a:ext cx="504482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555" y="452928"/>
            <a:ext cx="5109673" cy="54607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4556" y="6356349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51603" y="6356350"/>
            <a:ext cx="462327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56844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79532" y="452928"/>
            <a:ext cx="5087911" cy="93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6479532" y="1517976"/>
            <a:ext cx="5087912" cy="439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1602" y="410265"/>
            <a:ext cx="5204387" cy="913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10265"/>
            <a:ext cx="50633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1" y="1401510"/>
            <a:ext cx="5063382" cy="421921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1601" y="1401510"/>
            <a:ext cx="52043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55219" y="2303645"/>
            <a:ext cx="5204387" cy="3425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18256" y="5728920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18656" y="572892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0656" y="5728920"/>
            <a:ext cx="2968950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69495"/>
            <a:ext cx="48281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392" y="249640"/>
            <a:ext cx="4990606" cy="9443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4304" y="452928"/>
            <a:ext cx="5203972" cy="5264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92" y="1281870"/>
            <a:ext cx="4990607" cy="44562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6392" y="5804985"/>
            <a:ext cx="2829370" cy="217407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12962" y="5804985"/>
            <a:ext cx="4114800" cy="21740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84962" y="5804985"/>
            <a:ext cx="2943314" cy="217407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08" y="517406"/>
            <a:ext cx="4972500" cy="12632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39742" y="517406"/>
            <a:ext cx="489696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1108" y="1974079"/>
            <a:ext cx="4972499" cy="34169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1108" y="5584455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1508" y="5584455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93508" y="5584455"/>
            <a:ext cx="2743200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223010" y="5971180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B7B1A0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B7B1A0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423" y="632389"/>
            <a:ext cx="5011198" cy="11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2422" y="1825624"/>
            <a:ext cx="5011199" cy="402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spc="0">
          <a:ln w="0"/>
          <a:solidFill>
            <a:srgbClr val="090909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6227" y="820395"/>
            <a:ext cx="5183776" cy="223236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effectLst/>
              </a:rPr>
              <a:t>«Развитие функциональной грамотности учащихся  на уроках русского языка и литературы»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Пожидаева Марина Николаевна</a:t>
            </a:r>
          </a:p>
          <a:p>
            <a:r>
              <a:rPr lang="ru-RU" dirty="0" smtClean="0"/>
              <a:t>Учитель русского языка и литературы </a:t>
            </a:r>
          </a:p>
          <a:p>
            <a:r>
              <a:rPr lang="ru-RU" dirty="0" smtClean="0"/>
              <a:t>КГУ «</a:t>
            </a:r>
            <a:r>
              <a:rPr lang="ru-RU" dirty="0" err="1" smtClean="0"/>
              <a:t>Азатская</a:t>
            </a:r>
            <a:r>
              <a:rPr lang="ru-RU" dirty="0" smtClean="0"/>
              <a:t> средняя школа» </a:t>
            </a:r>
          </a:p>
          <a:p>
            <a:r>
              <a:rPr lang="ru-RU" dirty="0" smtClean="0"/>
              <a:t>село </a:t>
            </a:r>
            <a:r>
              <a:rPr lang="ru-RU" dirty="0" err="1" smtClean="0"/>
              <a:t>Азат</a:t>
            </a:r>
            <a:endParaRPr lang="ru-RU" dirty="0" smtClean="0"/>
          </a:p>
          <a:p>
            <a:r>
              <a:rPr lang="ru-RU" dirty="0" err="1" smtClean="0"/>
              <a:t>Аккольский</a:t>
            </a:r>
            <a:r>
              <a:rPr lang="ru-RU" dirty="0" smtClean="0"/>
              <a:t> район </a:t>
            </a:r>
            <a:r>
              <a:rPr lang="ru-RU" dirty="0" err="1" smtClean="0"/>
              <a:t>Акмолинская</a:t>
            </a:r>
            <a:r>
              <a:rPr lang="ru-RU" dirty="0" smtClean="0"/>
              <a:t> область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6419716" y="361058"/>
            <a:ext cx="5011199" cy="49480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грамотность-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А.А. Леонтьев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сегодня - это  базовое образование личности. Ребенок должен обладать: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отовностью успешно взаимодействовать с изменяющимся окружающим миром;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решать различные (в том числе нестандартные) учебные и жизненные задачи;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пособностью строить социальные отношения;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овокупностью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рефлексивных умений, обеспечивающих оценку своей грамотности, стремление к дальнейшему образованию.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Н.Ф. Виноградова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(из книги «Функциональная грамотность школьника. Книга для учителя»)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246" y="448410"/>
            <a:ext cx="536448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Продолжи предложение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Вдруг почувствовала Оленька ,…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дослушала слова дуба Оленька ,..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Как-то раз позвала бабушка …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Найди слова для проверки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 –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Ножки –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Определите стиль текста.  Укажите признаки этого стиля в речи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6148" y="4484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Составление сюжетной таблицы  </a:t>
            </a:r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рассказу «Теплый хлеб» </a:t>
            </a:r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К.Г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Паустовского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87973"/>
              </p:ext>
            </p:extLst>
          </p:nvPr>
        </p:nvGraphicFramePr>
        <p:xfrm>
          <a:off x="6611393" y="1933305"/>
          <a:ext cx="5011737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6397">
                  <a:extLst>
                    <a:ext uri="{9D8B030D-6E8A-4147-A177-3AD203B41FA5}">
                      <a16:colId xmlns:a16="http://schemas.microsoft.com/office/drawing/2014/main" val="2377443106"/>
                    </a:ext>
                  </a:extLst>
                </a:gridCol>
                <a:gridCol w="1796553">
                  <a:extLst>
                    <a:ext uri="{9D8B030D-6E8A-4147-A177-3AD203B41FA5}">
                      <a16:colId xmlns:a16="http://schemas.microsoft.com/office/drawing/2014/main" val="3002910162"/>
                    </a:ext>
                  </a:extLst>
                </a:gridCol>
                <a:gridCol w="1368787">
                  <a:extLst>
                    <a:ext uri="{9D8B030D-6E8A-4147-A177-3AD203B41FA5}">
                      <a16:colId xmlns:a16="http://schemas.microsoft.com/office/drawing/2014/main" val="3755559314"/>
                    </a:ext>
                  </a:extLst>
                </a:gridCol>
              </a:tblGrid>
              <a:tr h="568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     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extLst>
                  <a:ext uri="{0D108BD9-81ED-4DB2-BD59-A6C34878D82A}">
                    <a16:rowId xmlns:a16="http://schemas.microsoft.com/office/drawing/2014/main" val="3181960847"/>
                  </a:ext>
                </a:extLst>
              </a:tr>
              <a:tr h="568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Обидел коня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extLst>
                  <a:ext uri="{0D108BD9-81ED-4DB2-BD59-A6C34878D82A}">
                    <a16:rowId xmlns:a16="http://schemas.microsoft.com/office/drawing/2014/main" val="816738356"/>
                  </a:ext>
                </a:extLst>
              </a:tr>
              <a:tr h="568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Зимой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extLst>
                  <a:ext uri="{0D108BD9-81ED-4DB2-BD59-A6C34878D82A}">
                    <a16:rowId xmlns:a16="http://schemas.microsoft.com/office/drawing/2014/main" val="3973465247"/>
                  </a:ext>
                </a:extLst>
              </a:tr>
              <a:tr h="568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Бережках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extLst>
                  <a:ext uri="{0D108BD9-81ED-4DB2-BD59-A6C34878D82A}">
                    <a16:rowId xmlns:a16="http://schemas.microsoft.com/office/drawing/2014/main" val="2402208413"/>
                  </a:ext>
                </a:extLst>
              </a:tr>
              <a:tr h="568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Недоверчивый, злой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7" marR="67097" marT="0" marB="0"/>
                </a:tc>
                <a:extLst>
                  <a:ext uri="{0D108BD9-81ED-4DB2-BD59-A6C34878D82A}">
                    <a16:rowId xmlns:a16="http://schemas.microsoft.com/office/drawing/2014/main" val="261682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5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647339"/>
            <a:ext cx="5155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Задания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формирование читательской грамотности и её проверку могут состоят из текста и вопросов, на которые нельзя дать однозначный ответ.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«Как поступили бы вы, если бы оказались на месте героя истории?».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5063" y="2401665"/>
            <a:ext cx="482890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пересказов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 героев произведений.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0165" y="3218208"/>
            <a:ext cx="437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идактические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игры или фрагменты игр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063" y="3722914"/>
            <a:ext cx="505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«Четвёртый лишний»,  «Слабое звено», «Найди лишнее», «Закончи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предложение».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3751" y="4539457"/>
            <a:ext cx="393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очинение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лингвистической сказки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8243" y="641535"/>
            <a:ext cx="542108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группах, парах, ролевые,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деловые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игры, метод проектов.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479" y="1676791"/>
            <a:ext cx="312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Использованием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ИКТ.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257" y="2110212"/>
            <a:ext cx="54776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презентаций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  поиск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интернете дополнительной литературы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  составление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опорных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схем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  видеоматериала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786" y="3402874"/>
            <a:ext cx="3023878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2426" y="2730091"/>
            <a:ext cx="6033318" cy="280076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 здоровья </a:t>
            </a:r>
            <a:endParaRPr lang="ru-RU" sz="4400" b="1" dirty="0" smtClean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</a:t>
            </a:r>
          </a:p>
          <a:p>
            <a:pPr algn="ctr"/>
            <a:r>
              <a:rPr lang="ru-RU" sz="44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учебном </a:t>
            </a:r>
            <a:endParaRPr lang="ru-RU" sz="4400" b="1" dirty="0" smtClean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44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b="1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555" y="523549"/>
            <a:ext cx="5159829" cy="313932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современного учителя - 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ученика, умеющего обучаться, знающего, </a:t>
            </a:r>
            <a:endParaRPr lang="ru-RU" sz="2000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информацию в нужных целях; </a:t>
            </a:r>
            <a:endParaRPr lang="ru-RU" sz="2000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людьми и </a:t>
            </a:r>
            <a:endParaRPr lang="ru-RU" sz="2000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целым рядом компетенций XXI века, способного жить и </a:t>
            </a:r>
            <a:endParaRPr lang="ru-RU" sz="2000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быстро меняющегося мира.</a:t>
            </a:r>
          </a:p>
          <a:p>
            <a:endParaRPr lang="ru-RU" dirty="0"/>
          </a:p>
        </p:txBody>
      </p:sp>
      <p:pic>
        <p:nvPicPr>
          <p:cNvPr id="3074" name="Picture 2" descr="Гифки &quot;Спасибо за внимание&quot;. Большая подборка GIF аним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24" y="815168"/>
            <a:ext cx="4438650" cy="14668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2" y="3882237"/>
            <a:ext cx="3304062" cy="18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3"/>
          </p:nvPr>
        </p:nvSpPr>
        <p:spPr>
          <a:xfrm>
            <a:off x="496389" y="343905"/>
            <a:ext cx="5381897" cy="5400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Функциональная грамотность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• Математическая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• Финансовая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• Естественнонаучная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• Глобальные компетенции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• </a:t>
            </a:r>
            <a:r>
              <a:rPr lang="ru-RU" dirty="0" smtClean="0"/>
              <a:t>Критическое и креативное </a:t>
            </a:r>
            <a:r>
              <a:rPr lang="ru-RU" dirty="0" smtClean="0"/>
              <a:t>мышление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•   Читательская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грамотность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467914" y="660833"/>
            <a:ext cx="5014561" cy="4378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итательская </a:t>
            </a:r>
            <a:r>
              <a:rPr lang="ru-RU" b="1" dirty="0">
                <a:solidFill>
                  <a:srgbClr val="0070C0"/>
                </a:solidFill>
              </a:rPr>
              <a:t>грамотность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пониманию и осмыслению письменных текстов, к использованию их содержания для достижения собственных целей, развития знаний и возможностей, для активного участия в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75532" y="1348855"/>
            <a:ext cx="365760" cy="65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Функциональное чтение </a:t>
            </a:r>
            <a:r>
              <a:rPr lang="ru-RU" dirty="0" smtClean="0"/>
              <a:t>–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нахождение информации для решения конкретной задачи.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предполагает владение  навыками: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прочитанного,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рефлексию (раздумья о содержании или структуре текста, перенос их на себя, в сферу личного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работу с полученной информацией  (интерпретация, оценка 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применение информации для решения своей задачи.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016105" y="2275256"/>
            <a:ext cx="326571" cy="45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62057" y="205881"/>
            <a:ext cx="4167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у учащихся должны формироваться навыки и умения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8731" y="913767"/>
            <a:ext cx="56954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осмысленно читать и воспринимать на слух, а также продуцировать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тексты  разных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 (информационного и прикладного характера, литературные тексты, тексты разных видов и жанров, такие как научные тексты, биографии, документы, статьи из газет и журналов, деловые инструкции, географические карты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уметь извлекать информацию из разных источников;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учиться находить и критически оценивать информацию из СМИ и Интернета;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уметь пользоваться источниками и ссылаться на них;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уметь читать таблицы, диаграммы, схемы, условные обозначения и уметь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 их при подготовке собственных текстов;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реализовывать разные стратегии чтения при работе с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364643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9403" y="411474"/>
            <a:ext cx="4606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Выделяют три вида чтения текста: </a:t>
            </a:r>
            <a:endParaRPr lang="ru-RU" sz="28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изучающее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ознакомительное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</a:t>
            </a:r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просмотровое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5006" y="288648"/>
            <a:ext cx="5529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Учителю в современных реалиях необходимо разрабатывать задания по предмету, связанные с поиском, пониманием, преобразованием и использованием информации в повседневной жизни ученика и решения жизненно важных проблем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2571" y="1716215"/>
            <a:ext cx="5412378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создания учебных ситуаций по разделу «Здоровое питание», «Традиции и обычаи» по русскому языку в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 можно использовать в качестве материалов для учебных заданий – объявления, рекламу, инструкции, меню, входные билеты (в музей, на концерт народной музыки) и т.д.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 из жизни по разделу русского языка в 5 классе «Мир вокруг нас: транспорт и инфраструктура»- задание «Составить маршрут автобуса от нашего села до г </a:t>
            </a:r>
            <a:r>
              <a:rPr lang="ru-RU" sz="1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Нур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-Султан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разделу «Культура: язык и общение» составить диалог «Если ты заблудился в городе», «В магазине». </a:t>
            </a:r>
            <a:endParaRPr lang="ru-RU" sz="1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 «Мир профессий» русский язык в 8 классе использовала прием «Корзина идей» по новым профессиям. Что означает новая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профессия?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чем занимается человек данной профессии?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726" y="2952206"/>
            <a:ext cx="350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Все тексты делятся на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761309" y="3475426"/>
            <a:ext cx="457200" cy="69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24152" y="3449300"/>
            <a:ext cx="496388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9292" y="4127817"/>
            <a:ext cx="1883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визуальных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6801" y="4126406"/>
            <a:ext cx="2019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endParaRPr lang="ru-RU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визуальными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изображениями)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6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3563213" y="465990"/>
            <a:ext cx="5087911" cy="7357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spc="0">
                <a:ln w="0"/>
                <a:solidFill>
                  <a:srgbClr val="09090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effectLst/>
              </a:rPr>
              <a:t>Стратегии чтения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9"/>
          <p:cNvSpPr txBox="1">
            <a:spLocks/>
          </p:cNvSpPr>
          <p:nvPr/>
        </p:nvSpPr>
        <p:spPr>
          <a:xfrm>
            <a:off x="758000" y="1262321"/>
            <a:ext cx="5015783" cy="439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предтекстовой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«Глоссарий»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Предворяющие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«Корзина идей»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повести «Кладовая солнца»)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9"/>
          <p:cNvSpPr txBox="1">
            <a:spLocks/>
          </p:cNvSpPr>
          <p:nvPr/>
        </p:nvSpPr>
        <p:spPr>
          <a:xfrm>
            <a:off x="6944312" y="1201782"/>
            <a:ext cx="4990607" cy="4456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текстовая 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 остановками»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/по рассказу «Мальчик у Христа на елке»/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 пометками»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«Дневник двойных записей»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предсказаний»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Фишбон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59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804887" y="337489"/>
            <a:ext cx="4990606" cy="9443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spc="0">
                <a:ln w="0"/>
                <a:solidFill>
                  <a:srgbClr val="09090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Стратегии чтения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887" y="1281870"/>
            <a:ext cx="4672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послетекстовой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Сиквейн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«Проверочный лист»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«Авторский стул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«Толстые и тонкие вопросы»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189" y="225256"/>
            <a:ext cx="4343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Работа  с </a:t>
            </a:r>
            <a:r>
              <a:rPr lang="ru-RU" sz="2400" b="1" dirty="0" err="1" smtClean="0">
                <a:solidFill>
                  <a:schemeClr val="accent1"/>
                </a:solidFill>
              </a:rPr>
              <a:t>несплошным</a:t>
            </a:r>
            <a:r>
              <a:rPr lang="ru-RU" sz="2400" b="1" dirty="0" smtClean="0">
                <a:solidFill>
                  <a:schemeClr val="accent1"/>
                </a:solidFill>
              </a:rPr>
              <a:t> текстом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по разделу «Климат»  7 класс</a:t>
            </a:r>
          </a:p>
        </p:txBody>
      </p:sp>
      <p:pic>
        <p:nvPicPr>
          <p:cNvPr id="7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5" y="1281870"/>
            <a:ext cx="4500507" cy="45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1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6" y="546800"/>
            <a:ext cx="41539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 вопросы к тексту составляют сами учащиеся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уже готовые задания к тексту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(преобразовать в сплошной текст, найти сплошной текст по теме и сравнить их)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61462" y="662715"/>
            <a:ext cx="5508172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чтения </a:t>
            </a:r>
            <a:endParaRPr 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несплошных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текстов </a:t>
            </a:r>
            <a:endParaRPr 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Что я вижу перед собой? (Например, передо мной реклама, диаграмма и т. д.)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 чем в ней (в нем) сообщается?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Расскажи о содержащейся информации.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называется текст?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7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 txBox="1">
            <a:spLocks/>
          </p:cNvSpPr>
          <p:nvPr/>
        </p:nvSpPr>
        <p:spPr>
          <a:xfrm>
            <a:off x="936297" y="281324"/>
            <a:ext cx="5087911" cy="7357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spc="0">
                <a:ln w="0"/>
                <a:solidFill>
                  <a:srgbClr val="09090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effectLst/>
              </a:rPr>
              <a:t>Работа со сплошным текстом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9447" y="281324"/>
            <a:ext cx="476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Раздел «Жизненные ценности. Семья» 5 класс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1520" y="845162"/>
            <a:ext cx="1099892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Лесная</a:t>
            </a: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семья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Как-то 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позвала бабушка свою внучку Оленьку в лес за ягодами.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Не хочу, бабушка, — отказалась девочка, — у меня ножки устанут.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Хорошо, оставайся дома и почисти к обеду овощи, пока я ягоды в лесу собираю, — попросила бабушка.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Что ты, бабушка, я не могу, у меня пальчики заболят, — снова отказалась Оленька.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У тебя на все просьбы один ответ, не хочу да не буду, — рассердилась бабушка, — и с братиком ты играть не хочешь, и маме не помогаешь.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ладно, бабушка, не сердись, пойду с тобой в лес, — согласилась Оленька и подумала: «По крайней мере сладкой земляники поем».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Пришли бабушка с внучкой в лес, но Оленька ягоды в корзинку собирать отказалась, а сама нашла земляничную полянку и принялась сладкими ягодами лакомиться. Зовет ее бабушка, а она не откликается. Наелась девочка ягод, оглянулась, а бабушки нет нигде. Страшно стало Оленьке, не знает, куда идти.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Посреди полянки рос могучий дуб. Говорит ему Оленька со слезами на глазах: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Была бы я такой высокой, как ты, дуб, сразу бы бабушку в лесу увидела.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Зашелестел дуб ветками в ответ: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Я такой высокий и крепкий, потому что вскормила меня землица матушка, обогрело теплое солнышко, напоили тучки- сестрицы. А я в ответ угощаю всех вкусными желудями да укрываю птиц в своей кроне густой. Мы в лесной семье все друг за дружку в ответе.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дослушала слова дуба Оленька, фыркнула и убежала прочь. Долго искала она бабушку в лесу, да так и не нашла. Снова прибежала на полянку, где могучий дуб рос, села на траву и горько заплакала.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 почувствовала Оленька, что превратилась она в дубок. Тянется дубок к солнышку, трудно ему, не хватает сил. Тут на помощь матушка-землица пришла, накормила его питательными соками. Захотел дубок пить, прилетела тучка веселая, напоила деревце свежим дождиком. Стали гусеницы прожорливые объедать листочки дубовые, мигом синички проворные с ними расправились.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этот момент услышала Оленька бабушкин голос и проснулась. Обрадовалась девочка и говорит: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Давай, бабушка, вместе будем ягоды собирать — у меня спина больше не болит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М</a:t>
            </a:r>
            <a:r>
              <a:rPr lang="ru-RU" sz="14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Скребцова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9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70472"/>
            <a:ext cx="4921804" cy="10998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effectLst/>
              </a:rPr>
              <a:t>Вопросы и задания по тексту</a:t>
            </a:r>
            <a:endParaRPr lang="ru-RU" sz="28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901" y="1370317"/>
            <a:ext cx="550440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 чем данный текст?  Укажите  правильный ответ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а/ как Оля потерялась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б/ Сон Оли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в/ О том, что нужно семье помогать.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901" y="2944466"/>
            <a:ext cx="5504401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 семьи Оли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Продолжи ассоциативный ряд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Семья-…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901" y="4044311"/>
            <a:ext cx="5504401" cy="18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- Что поняла Оленька, после того как ей приснился сон про дубок?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Как Оленька поможет разным членам своей семьи, когда вернется домой?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какие деревья похожи члены вашей семьи и почему?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82051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Расскажите, что помогает расти дереву и что помогает расти человеку.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Представьте, что дуб подарил Оленьке желудь и она вырастила из него дубок, который помогал ей мудрыми советами. Расскажите, как дубок помогал Оленьке.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87440" y="1966034"/>
            <a:ext cx="555606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Поставь значок v в нужную графу ( Прием «верно/неверно»).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94830"/>
              </p:ext>
            </p:extLst>
          </p:nvPr>
        </p:nvGraphicFramePr>
        <p:xfrm>
          <a:off x="6400799" y="2660926"/>
          <a:ext cx="5133704" cy="3254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282">
                  <a:extLst>
                    <a:ext uri="{9D8B030D-6E8A-4147-A177-3AD203B41FA5}">
                      <a16:colId xmlns:a16="http://schemas.microsoft.com/office/drawing/2014/main" val="189598576"/>
                    </a:ext>
                  </a:extLst>
                </a:gridCol>
                <a:gridCol w="1365711">
                  <a:extLst>
                    <a:ext uri="{9D8B030D-6E8A-4147-A177-3AD203B41FA5}">
                      <a16:colId xmlns:a16="http://schemas.microsoft.com/office/drawing/2014/main" val="3538046354"/>
                    </a:ext>
                  </a:extLst>
                </a:gridCol>
                <a:gridCol w="1365711">
                  <a:extLst>
                    <a:ext uri="{9D8B030D-6E8A-4147-A177-3AD203B41FA5}">
                      <a16:colId xmlns:a16="http://schemas.microsoft.com/office/drawing/2014/main" val="3991313479"/>
                    </a:ext>
                  </a:extLst>
                </a:gridCol>
              </a:tblGrid>
              <a:tr h="29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верно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неверно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845762077"/>
                  </a:ext>
                </a:extLst>
              </a:tr>
              <a:tr h="605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Мы в лесной семье все друг за дружку в ответе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103315646"/>
                  </a:ext>
                </a:extLst>
              </a:tr>
              <a:tr h="2954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120135468"/>
                  </a:ext>
                </a:extLst>
              </a:tr>
              <a:tr h="101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Страшно стало Оленьке, убежала она в деревню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2656072750"/>
                  </a:ext>
                </a:extLst>
              </a:tr>
              <a:tr h="29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Посреди полянки рос могучий дуб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1428730854"/>
                  </a:ext>
                </a:extLst>
              </a:tr>
              <a:tr h="2954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410001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57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1887</TotalTime>
  <Words>1616</Words>
  <Application>Microsoft Office PowerPoint</Application>
  <PresentationFormat>Широкоэкранный</PresentationFormat>
  <Paragraphs>192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AGReverance</vt:lpstr>
      <vt:lpstr>AGReverence-Oblique</vt:lpstr>
      <vt:lpstr>Arial</vt:lpstr>
      <vt:lpstr>Calibri</vt:lpstr>
      <vt:lpstr>Symbol</vt:lpstr>
      <vt:lpstr>Times New Roman</vt:lpstr>
      <vt:lpstr>листание 8</vt:lpstr>
      <vt:lpstr>«Развитие функциональной грамотности учащихся  на уроках русского языка и литературы»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и задания по тексту</vt:lpstr>
      <vt:lpstr>Презентация PowerPoint</vt:lpstr>
      <vt:lpstr>Презентация PowerPoint</vt:lpstr>
      <vt:lpstr>Презентация PowerPoint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Viktoriya Polshkova</dc:creator>
  <cp:keywords>литература;шаблон по литературе;книга</cp:keywords>
  <cp:lastModifiedBy>Марина</cp:lastModifiedBy>
  <cp:revision>105</cp:revision>
  <dcterms:created xsi:type="dcterms:W3CDTF">2016-11-15T09:14:47Z</dcterms:created>
  <dcterms:modified xsi:type="dcterms:W3CDTF">2021-08-11T15:33:45Z</dcterms:modified>
</cp:coreProperties>
</file>