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80" r:id="rId3"/>
    <p:sldId id="305" r:id="rId4"/>
    <p:sldId id="282" r:id="rId5"/>
    <p:sldId id="290" r:id="rId6"/>
    <p:sldId id="264" r:id="rId7"/>
    <p:sldId id="265" r:id="rId8"/>
    <p:sldId id="266" r:id="rId9"/>
    <p:sldId id="294" r:id="rId10"/>
    <p:sldId id="300" r:id="rId11"/>
    <p:sldId id="30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093B22-5834-4457-9329-39EA53E94AE4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 phldr="1"/>
      <dgm:spPr/>
    </dgm:pt>
    <dgm:pt modelId="{6E08BE1A-C94A-426D-A046-6A166DA62D98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составление описаний географических объектов и явлений.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452DD50-8BC1-4798-8C3D-2E79E491B035}" type="parTrans" cxnId="{E664B13C-C799-4143-9651-F4C4A053523C}">
      <dgm:prSet/>
      <dgm:spPr/>
      <dgm:t>
        <a:bodyPr/>
        <a:lstStyle/>
        <a:p>
          <a:endParaRPr lang="ru-RU"/>
        </a:p>
      </dgm:t>
    </dgm:pt>
    <dgm:pt modelId="{45C33DFB-0E42-4CE9-80B9-9221E5DB7F73}" type="sibTrans" cxnId="{E664B13C-C799-4143-9651-F4C4A053523C}">
      <dgm:prSet/>
      <dgm:spPr/>
      <dgm:t>
        <a:bodyPr/>
        <a:lstStyle/>
        <a:p>
          <a:endParaRPr lang="ru-RU"/>
        </a:p>
      </dgm:t>
    </dgm:pt>
    <dgm:pt modelId="{D0DEF12D-817F-467B-BE85-E9EFCE27E647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прием сравнения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5970B4C-8C3E-4917-A224-EEE37275E399}" type="parTrans" cxnId="{1D0B15DC-1E1A-4874-9C6E-00CF140CBE7E}">
      <dgm:prSet/>
      <dgm:spPr/>
      <dgm:t>
        <a:bodyPr/>
        <a:lstStyle/>
        <a:p>
          <a:endParaRPr lang="ru-RU"/>
        </a:p>
      </dgm:t>
    </dgm:pt>
    <dgm:pt modelId="{C7E2ADA5-7A2D-4569-8384-11A4DEEDA9EA}" type="sibTrans" cxnId="{1D0B15DC-1E1A-4874-9C6E-00CF140CBE7E}">
      <dgm:prSet/>
      <dgm:spPr/>
      <dgm:t>
        <a:bodyPr/>
        <a:lstStyle/>
        <a:p>
          <a:endParaRPr lang="ru-RU"/>
        </a:p>
      </dgm:t>
    </dgm:pt>
    <dgm:pt modelId="{5D6F7D14-BA64-4EB1-9FC7-1DB8DF4EE625}">
      <dgm:prSet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прием наложения карт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1911426-E1E7-452E-BD1C-EBD3FC76D5EA}" type="parTrans" cxnId="{2E699339-5765-4931-9232-C993A6C830C8}">
      <dgm:prSet/>
      <dgm:spPr/>
      <dgm:t>
        <a:bodyPr/>
        <a:lstStyle/>
        <a:p>
          <a:endParaRPr lang="ru-RU"/>
        </a:p>
      </dgm:t>
    </dgm:pt>
    <dgm:pt modelId="{9162104D-D75B-46F8-969B-1FBE0771FDF6}" type="sibTrans" cxnId="{2E699339-5765-4931-9232-C993A6C830C8}">
      <dgm:prSet/>
      <dgm:spPr/>
      <dgm:t>
        <a:bodyPr/>
        <a:lstStyle/>
        <a:p>
          <a:endParaRPr lang="ru-RU"/>
        </a:p>
      </dgm:t>
    </dgm:pt>
    <dgm:pt modelId="{E6A848B9-711B-472D-94BC-13A049BF93D1}">
      <dgm:prSet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ознакомление учеников с общими требованиями пользования картой как источником знаний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BA88E59-ABF6-4A77-8F1A-4F4CE4024A53}" type="parTrans" cxnId="{17409E9A-C8A2-4383-A991-631CF581065F}">
      <dgm:prSet/>
      <dgm:spPr/>
      <dgm:t>
        <a:bodyPr/>
        <a:lstStyle/>
        <a:p>
          <a:endParaRPr lang="ru-RU"/>
        </a:p>
      </dgm:t>
    </dgm:pt>
    <dgm:pt modelId="{BE3BBB05-F302-4ABA-BD41-B0B5F215C5CC}" type="sibTrans" cxnId="{17409E9A-C8A2-4383-A991-631CF581065F}">
      <dgm:prSet/>
      <dgm:spPr/>
      <dgm:t>
        <a:bodyPr/>
        <a:lstStyle/>
        <a:p>
          <a:endParaRPr lang="ru-RU"/>
        </a:p>
      </dgm:t>
    </dgm:pt>
    <dgm:pt modelId="{C6E9C275-CC12-4D3F-A349-A6355ABC498A}" type="pres">
      <dgm:prSet presAssocID="{F4093B22-5834-4457-9329-39EA53E94AE4}" presName="Name0" presStyleCnt="0">
        <dgm:presLayoutVars>
          <dgm:dir/>
          <dgm:animLvl val="lvl"/>
          <dgm:resizeHandles val="exact"/>
        </dgm:presLayoutVars>
      </dgm:prSet>
      <dgm:spPr/>
    </dgm:pt>
    <dgm:pt modelId="{EAC4CCB1-94B0-4BC8-AFBA-89EF3C8A9B1D}" type="pres">
      <dgm:prSet presAssocID="{5D6F7D14-BA64-4EB1-9FC7-1DB8DF4EE625}" presName="boxAndChildren" presStyleCnt="0"/>
      <dgm:spPr/>
    </dgm:pt>
    <dgm:pt modelId="{D105B0FD-CDB3-4EE3-867C-9D066C8A38EA}" type="pres">
      <dgm:prSet presAssocID="{5D6F7D14-BA64-4EB1-9FC7-1DB8DF4EE625}" presName="parentTextBox" presStyleLbl="node1" presStyleIdx="0" presStyleCnt="4"/>
      <dgm:spPr/>
      <dgm:t>
        <a:bodyPr/>
        <a:lstStyle/>
        <a:p>
          <a:endParaRPr lang="ru-RU"/>
        </a:p>
      </dgm:t>
    </dgm:pt>
    <dgm:pt modelId="{08C1E31C-9B1D-4D44-9906-0CD6F5398B3C}" type="pres">
      <dgm:prSet presAssocID="{C7E2ADA5-7A2D-4569-8384-11A4DEEDA9EA}" presName="sp" presStyleCnt="0"/>
      <dgm:spPr/>
    </dgm:pt>
    <dgm:pt modelId="{C64C315A-9BE3-47C2-9026-5798EB153A12}" type="pres">
      <dgm:prSet presAssocID="{D0DEF12D-817F-467B-BE85-E9EFCE27E647}" presName="arrowAndChildren" presStyleCnt="0"/>
      <dgm:spPr/>
    </dgm:pt>
    <dgm:pt modelId="{939A37F8-88AD-45EA-B2D3-22EF79B07772}" type="pres">
      <dgm:prSet presAssocID="{D0DEF12D-817F-467B-BE85-E9EFCE27E647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7544FCB6-436B-4710-9FA6-2ACA7F9ED478}" type="pres">
      <dgm:prSet presAssocID="{45C33DFB-0E42-4CE9-80B9-9221E5DB7F73}" presName="sp" presStyleCnt="0"/>
      <dgm:spPr/>
    </dgm:pt>
    <dgm:pt modelId="{0D5327C3-DDE2-40A3-B06B-8D843F38A495}" type="pres">
      <dgm:prSet presAssocID="{6E08BE1A-C94A-426D-A046-6A166DA62D98}" presName="arrowAndChildren" presStyleCnt="0"/>
      <dgm:spPr/>
    </dgm:pt>
    <dgm:pt modelId="{8C00D3C9-4C41-4D8C-9975-158E98044587}" type="pres">
      <dgm:prSet presAssocID="{6E08BE1A-C94A-426D-A046-6A166DA62D98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364E1591-069A-4991-9C95-94481111D0D1}" type="pres">
      <dgm:prSet presAssocID="{BE3BBB05-F302-4ABA-BD41-B0B5F215C5CC}" presName="sp" presStyleCnt="0"/>
      <dgm:spPr/>
    </dgm:pt>
    <dgm:pt modelId="{DB116F52-4302-4FB8-8FFC-B08038B45362}" type="pres">
      <dgm:prSet presAssocID="{E6A848B9-711B-472D-94BC-13A049BF93D1}" presName="arrowAndChildren" presStyleCnt="0"/>
      <dgm:spPr/>
    </dgm:pt>
    <dgm:pt modelId="{B4C4874F-F358-4118-AA50-DB4E334BE29A}" type="pres">
      <dgm:prSet presAssocID="{E6A848B9-711B-472D-94BC-13A049BF93D1}" presName="parentTextArrow" presStyleLbl="node1" presStyleIdx="3" presStyleCnt="4" custScaleY="135318"/>
      <dgm:spPr/>
      <dgm:t>
        <a:bodyPr/>
        <a:lstStyle/>
        <a:p>
          <a:endParaRPr lang="ru-RU"/>
        </a:p>
      </dgm:t>
    </dgm:pt>
  </dgm:ptLst>
  <dgm:cxnLst>
    <dgm:cxn modelId="{58F05C71-F574-410C-A2DD-B876B8349376}" type="presOf" srcId="{6E08BE1A-C94A-426D-A046-6A166DA62D98}" destId="{8C00D3C9-4C41-4D8C-9975-158E98044587}" srcOrd="0" destOrd="0" presId="urn:microsoft.com/office/officeart/2005/8/layout/process4"/>
    <dgm:cxn modelId="{D6F64341-C458-450C-A24B-0EBABFD2B906}" type="presOf" srcId="{E6A848B9-711B-472D-94BC-13A049BF93D1}" destId="{B4C4874F-F358-4118-AA50-DB4E334BE29A}" srcOrd="0" destOrd="0" presId="urn:microsoft.com/office/officeart/2005/8/layout/process4"/>
    <dgm:cxn modelId="{9E63009D-F3FF-4C7E-BE4D-B9260B7C8443}" type="presOf" srcId="{5D6F7D14-BA64-4EB1-9FC7-1DB8DF4EE625}" destId="{D105B0FD-CDB3-4EE3-867C-9D066C8A38EA}" srcOrd="0" destOrd="0" presId="urn:microsoft.com/office/officeart/2005/8/layout/process4"/>
    <dgm:cxn modelId="{A12F19B5-DED0-4073-9041-DFD4AAA56AC4}" type="presOf" srcId="{D0DEF12D-817F-467B-BE85-E9EFCE27E647}" destId="{939A37F8-88AD-45EA-B2D3-22EF79B07772}" srcOrd="0" destOrd="0" presId="urn:microsoft.com/office/officeart/2005/8/layout/process4"/>
    <dgm:cxn modelId="{E664B13C-C799-4143-9651-F4C4A053523C}" srcId="{F4093B22-5834-4457-9329-39EA53E94AE4}" destId="{6E08BE1A-C94A-426D-A046-6A166DA62D98}" srcOrd="1" destOrd="0" parTransId="{8452DD50-8BC1-4798-8C3D-2E79E491B035}" sibTransId="{45C33DFB-0E42-4CE9-80B9-9221E5DB7F73}"/>
    <dgm:cxn modelId="{0BDEC50B-2471-48AF-914B-7A9B57899332}" type="presOf" srcId="{F4093B22-5834-4457-9329-39EA53E94AE4}" destId="{C6E9C275-CC12-4D3F-A349-A6355ABC498A}" srcOrd="0" destOrd="0" presId="urn:microsoft.com/office/officeart/2005/8/layout/process4"/>
    <dgm:cxn modelId="{2E699339-5765-4931-9232-C993A6C830C8}" srcId="{F4093B22-5834-4457-9329-39EA53E94AE4}" destId="{5D6F7D14-BA64-4EB1-9FC7-1DB8DF4EE625}" srcOrd="3" destOrd="0" parTransId="{91911426-E1E7-452E-BD1C-EBD3FC76D5EA}" sibTransId="{9162104D-D75B-46F8-969B-1FBE0771FDF6}"/>
    <dgm:cxn modelId="{1D0B15DC-1E1A-4874-9C6E-00CF140CBE7E}" srcId="{F4093B22-5834-4457-9329-39EA53E94AE4}" destId="{D0DEF12D-817F-467B-BE85-E9EFCE27E647}" srcOrd="2" destOrd="0" parTransId="{F5970B4C-8C3E-4917-A224-EEE37275E399}" sibTransId="{C7E2ADA5-7A2D-4569-8384-11A4DEEDA9EA}"/>
    <dgm:cxn modelId="{17409E9A-C8A2-4383-A991-631CF581065F}" srcId="{F4093B22-5834-4457-9329-39EA53E94AE4}" destId="{E6A848B9-711B-472D-94BC-13A049BF93D1}" srcOrd="0" destOrd="0" parTransId="{6BA88E59-ABF6-4A77-8F1A-4F4CE4024A53}" sibTransId="{BE3BBB05-F302-4ABA-BD41-B0B5F215C5CC}"/>
    <dgm:cxn modelId="{65DC292A-8EC3-43DF-86EB-75C78DD3B73B}" type="presParOf" srcId="{C6E9C275-CC12-4D3F-A349-A6355ABC498A}" destId="{EAC4CCB1-94B0-4BC8-AFBA-89EF3C8A9B1D}" srcOrd="0" destOrd="0" presId="urn:microsoft.com/office/officeart/2005/8/layout/process4"/>
    <dgm:cxn modelId="{B2598B2A-211B-4AA0-AE9A-776732DEA613}" type="presParOf" srcId="{EAC4CCB1-94B0-4BC8-AFBA-89EF3C8A9B1D}" destId="{D105B0FD-CDB3-4EE3-867C-9D066C8A38EA}" srcOrd="0" destOrd="0" presId="urn:microsoft.com/office/officeart/2005/8/layout/process4"/>
    <dgm:cxn modelId="{DA50F75E-B65D-4B3F-AC49-EEF4946189FE}" type="presParOf" srcId="{C6E9C275-CC12-4D3F-A349-A6355ABC498A}" destId="{08C1E31C-9B1D-4D44-9906-0CD6F5398B3C}" srcOrd="1" destOrd="0" presId="urn:microsoft.com/office/officeart/2005/8/layout/process4"/>
    <dgm:cxn modelId="{67730E77-E714-42CF-8B87-2CBD181FCC27}" type="presParOf" srcId="{C6E9C275-CC12-4D3F-A349-A6355ABC498A}" destId="{C64C315A-9BE3-47C2-9026-5798EB153A12}" srcOrd="2" destOrd="0" presId="urn:microsoft.com/office/officeart/2005/8/layout/process4"/>
    <dgm:cxn modelId="{CE5F8977-7FEB-4E1D-B09B-381EE1B6AB35}" type="presParOf" srcId="{C64C315A-9BE3-47C2-9026-5798EB153A12}" destId="{939A37F8-88AD-45EA-B2D3-22EF79B07772}" srcOrd="0" destOrd="0" presId="urn:microsoft.com/office/officeart/2005/8/layout/process4"/>
    <dgm:cxn modelId="{E9EAAB80-B640-4798-83F4-561B920618A8}" type="presParOf" srcId="{C6E9C275-CC12-4D3F-A349-A6355ABC498A}" destId="{7544FCB6-436B-4710-9FA6-2ACA7F9ED478}" srcOrd="3" destOrd="0" presId="urn:microsoft.com/office/officeart/2005/8/layout/process4"/>
    <dgm:cxn modelId="{219372AF-F4EF-4F40-9FED-972B9A8ACD0A}" type="presParOf" srcId="{C6E9C275-CC12-4D3F-A349-A6355ABC498A}" destId="{0D5327C3-DDE2-40A3-B06B-8D843F38A495}" srcOrd="4" destOrd="0" presId="urn:microsoft.com/office/officeart/2005/8/layout/process4"/>
    <dgm:cxn modelId="{FCEBF90C-4D26-4656-BE9B-6B689F21B631}" type="presParOf" srcId="{0D5327C3-DDE2-40A3-B06B-8D843F38A495}" destId="{8C00D3C9-4C41-4D8C-9975-158E98044587}" srcOrd="0" destOrd="0" presId="urn:microsoft.com/office/officeart/2005/8/layout/process4"/>
    <dgm:cxn modelId="{5272EA56-A64A-4C3D-8B45-236A8F95D936}" type="presParOf" srcId="{C6E9C275-CC12-4D3F-A349-A6355ABC498A}" destId="{364E1591-069A-4991-9C95-94481111D0D1}" srcOrd="5" destOrd="0" presId="urn:microsoft.com/office/officeart/2005/8/layout/process4"/>
    <dgm:cxn modelId="{0534DFBF-ACFE-4113-8C0A-D30792577205}" type="presParOf" srcId="{C6E9C275-CC12-4D3F-A349-A6355ABC498A}" destId="{DB116F52-4302-4FB8-8FFC-B08038B45362}" srcOrd="6" destOrd="0" presId="urn:microsoft.com/office/officeart/2005/8/layout/process4"/>
    <dgm:cxn modelId="{49193E8A-6724-4BB9-9788-2698418C418C}" type="presParOf" srcId="{DB116F52-4302-4FB8-8FFC-B08038B45362}" destId="{B4C4874F-F358-4118-AA50-DB4E334BE29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5B0FD-CDB3-4EE3-867C-9D066C8A38EA}">
      <dsp:nvSpPr>
        <dsp:cNvPr id="0" name=""/>
        <dsp:cNvSpPr/>
      </dsp:nvSpPr>
      <dsp:spPr>
        <a:xfrm>
          <a:off x="0" y="3821475"/>
          <a:ext cx="8352928" cy="7474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прием наложения карт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821475"/>
        <a:ext cx="8352928" cy="747431"/>
      </dsp:txXfrm>
    </dsp:sp>
    <dsp:sp modelId="{939A37F8-88AD-45EA-B2D3-22EF79B07772}">
      <dsp:nvSpPr>
        <dsp:cNvPr id="0" name=""/>
        <dsp:cNvSpPr/>
      </dsp:nvSpPr>
      <dsp:spPr>
        <a:xfrm rot="10800000">
          <a:off x="0" y="2683137"/>
          <a:ext cx="8352928" cy="114954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прием сравнения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683137"/>
        <a:ext cx="8352928" cy="746942"/>
      </dsp:txXfrm>
    </dsp:sp>
    <dsp:sp modelId="{8C00D3C9-4C41-4D8C-9975-158E98044587}">
      <dsp:nvSpPr>
        <dsp:cNvPr id="0" name=""/>
        <dsp:cNvSpPr/>
      </dsp:nvSpPr>
      <dsp:spPr>
        <a:xfrm rot="10800000">
          <a:off x="0" y="1544799"/>
          <a:ext cx="8352928" cy="114954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составление описаний географических объектов и явлений.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1544799"/>
        <a:ext cx="8352928" cy="746942"/>
      </dsp:txXfrm>
    </dsp:sp>
    <dsp:sp modelId="{B4C4874F-F358-4118-AA50-DB4E334BE29A}">
      <dsp:nvSpPr>
        <dsp:cNvPr id="0" name=""/>
        <dsp:cNvSpPr/>
      </dsp:nvSpPr>
      <dsp:spPr>
        <a:xfrm rot="10800000">
          <a:off x="0" y="464"/>
          <a:ext cx="8352928" cy="155554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ознакомление учеников с общими требованиями пользования картой как источником знаний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464"/>
        <a:ext cx="8352928" cy="1010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A1300-A29B-45A3-A87E-F153D72EFBE2}" type="datetimeFigureOut">
              <a:rPr lang="ru-RU" smtClean="0"/>
              <a:pPr/>
              <a:t>15.08.2021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2AFAF-DFC7-4D77-A76B-B5C905838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92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012C-EEFA-4E19-BD11-A3D33C8A84FE}" type="datetimeFigureOut">
              <a:rPr lang="ru-RU" smtClean="0"/>
              <a:pPr/>
              <a:t>15.08.2021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1F12-E944-40D6-84C1-95A068B2C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012C-EEFA-4E19-BD11-A3D33C8A84FE}" type="datetimeFigureOut">
              <a:rPr lang="ru-RU" smtClean="0"/>
              <a:pPr/>
              <a:t>15.08.2021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1F12-E944-40D6-84C1-95A068B2C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012C-EEFA-4E19-BD11-A3D33C8A84FE}" type="datetimeFigureOut">
              <a:rPr lang="ru-RU" smtClean="0"/>
              <a:pPr/>
              <a:t>15.08.2021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1F12-E944-40D6-84C1-95A068B2CED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012C-EEFA-4E19-BD11-A3D33C8A84FE}" type="datetimeFigureOut">
              <a:rPr lang="ru-RU" smtClean="0"/>
              <a:pPr/>
              <a:t>15.08.2021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1F12-E944-40D6-84C1-95A068B2C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012C-EEFA-4E19-BD11-A3D33C8A84FE}" type="datetimeFigureOut">
              <a:rPr lang="ru-RU" smtClean="0"/>
              <a:pPr/>
              <a:t>15.08.2021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1F12-E944-40D6-84C1-95A068B2C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012C-EEFA-4E19-BD11-A3D33C8A84FE}" type="datetimeFigureOut">
              <a:rPr lang="ru-RU" smtClean="0"/>
              <a:pPr/>
              <a:t>15.08.2021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1F12-E944-40D6-84C1-95A068B2C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012C-EEFA-4E19-BD11-A3D33C8A84FE}" type="datetimeFigureOut">
              <a:rPr lang="ru-RU" smtClean="0"/>
              <a:pPr/>
              <a:t>15.08.2021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1F12-E944-40D6-84C1-95A068B2C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012C-EEFA-4E19-BD11-A3D33C8A84FE}" type="datetimeFigureOut">
              <a:rPr lang="ru-RU" smtClean="0"/>
              <a:pPr/>
              <a:t>15.08.2021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1F12-E944-40D6-84C1-95A068B2C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012C-EEFA-4E19-BD11-A3D33C8A84FE}" type="datetimeFigureOut">
              <a:rPr lang="ru-RU" smtClean="0"/>
              <a:pPr/>
              <a:t>15.08.2021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1F12-E944-40D6-84C1-95A068B2C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012C-EEFA-4E19-BD11-A3D33C8A84FE}" type="datetimeFigureOut">
              <a:rPr lang="ru-RU" smtClean="0"/>
              <a:pPr/>
              <a:t>15.08.2021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1F12-E944-40D6-84C1-95A068B2C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012C-EEFA-4E19-BD11-A3D33C8A84FE}" type="datetimeFigureOut">
              <a:rPr lang="ru-RU" smtClean="0"/>
              <a:pPr/>
              <a:t>15.08.2021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1F12-E944-40D6-84C1-95A068B2C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9BC012C-EEFA-4E19-BD11-A3D33C8A84FE}" type="datetimeFigureOut">
              <a:rPr lang="ru-RU" smtClean="0"/>
              <a:pPr/>
              <a:t>15.08.2021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A991F12-E944-40D6-84C1-95A068B2C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8132440" cy="288032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«Содержание и решение учебных задач и упражнений по географии.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картографической грамотности учащихся»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5390" y="5229200"/>
            <a:ext cx="7416824" cy="1198984"/>
          </a:xfrm>
        </p:spPr>
        <p:txBody>
          <a:bodyPr>
            <a:normAutofit/>
          </a:bodyPr>
          <a:lstStyle/>
          <a:p>
            <a:pPr algn="r"/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Учитель географии ОШ села Приозёрное</a:t>
            </a:r>
          </a:p>
          <a:p>
            <a:pPr algn="r"/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Махомет Е.Н.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9246" y="116632"/>
            <a:ext cx="8712968" cy="13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КГУ «Общеобразовательная школа села Приозерное отдела образования по </a:t>
            </a:r>
            <a:r>
              <a:rPr lang="ru-RU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Сандыктаускому</a:t>
            </a: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району управление образования Акмолинской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32659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05" y="3191510"/>
            <a:ext cx="2570348" cy="347785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8"/>
            <a:ext cx="2160239" cy="288032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9" r="10524"/>
          <a:stretch/>
        </p:blipFill>
        <p:spPr>
          <a:xfrm rot="10800000">
            <a:off x="33909" y="3541475"/>
            <a:ext cx="3259036" cy="27485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59" t="13241" b="9798"/>
          <a:stretch/>
        </p:blipFill>
        <p:spPr>
          <a:xfrm rot="5400000">
            <a:off x="2868182" y="-70932"/>
            <a:ext cx="2806020" cy="3718864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5940152" y="385490"/>
            <a:ext cx="2931326" cy="5923830"/>
            <a:chOff x="9540551" y="764704"/>
            <a:chExt cx="2067230" cy="465320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3" b="41649"/>
            <a:stretch/>
          </p:blipFill>
          <p:spPr>
            <a:xfrm>
              <a:off x="9540552" y="764704"/>
              <a:ext cx="2067229" cy="393881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248" b="20434"/>
            <a:stretch/>
          </p:blipFill>
          <p:spPr>
            <a:xfrm>
              <a:off x="9540551" y="4659483"/>
              <a:ext cx="2067229" cy="758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460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9089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8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3286148"/>
          </a:xfrm>
        </p:spPr>
        <p:txBody>
          <a:bodyPr>
            <a:noAutofit/>
          </a:bodyPr>
          <a:lstStyle/>
          <a:p>
            <a:pPr algn="l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географического образования:</a:t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Формирование картографической грамотности современного школьника.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«Карта – второй язык географии»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«Карта есть альфа и омега географии...»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(Н. Н. </a:t>
            </a:r>
            <a:r>
              <a:rPr lang="ru-RU" sz="2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Баранский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2"/>
            <a:ext cx="86764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Использование карт в школе должно решать две главные задачи: 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способствовать изучению физической и экономической географии;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формировать картографические навыки, закладывать начала картографической грамотности.</a:t>
            </a:r>
          </a:p>
        </p:txBody>
      </p:sp>
    </p:spTree>
    <p:extLst>
      <p:ext uri="{BB962C8B-B14F-4D97-AF65-F5344CB8AC3E}">
        <p14:creationId xmlns:p14="http://schemas.microsoft.com/office/powerpoint/2010/main" val="295422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Научное знакомство с картой осуществляется по следующим этапам: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картографических знаний</a:t>
            </a:r>
            <a:br>
              <a:rPr lang="ru-RU" sz="40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-овладение практическими приемами работы с картой</a:t>
            </a:r>
            <a:br>
              <a:rPr lang="ru-RU" sz="40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-осмысление содержания карты</a:t>
            </a:r>
            <a:br>
              <a:rPr lang="ru-RU" sz="40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-пространственное представление</a:t>
            </a:r>
            <a:endParaRPr lang="ru-RU" sz="4000" b="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251984"/>
              </p:ext>
            </p:extLst>
          </p:nvPr>
        </p:nvGraphicFramePr>
        <p:xfrm>
          <a:off x="395536" y="1556792"/>
          <a:ext cx="8352928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карты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773016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anose="02020603050405020304" pitchFamily="18" charset="0"/>
              </a:rPr>
              <a:t>групповые</a:t>
            </a:r>
            <a:endParaRPr lang="ru-RU" sz="4800" b="1" i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парные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индивидуальные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фронтальные</a:t>
            </a:r>
          </a:p>
          <a:p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75048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</a:pPr>
            <a:r>
              <a:rPr lang="ru-RU" sz="36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b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Формы </a:t>
            </a:r>
            <a:r>
              <a:rPr lang="ru-RU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работы с географической картой:</a:t>
            </a:r>
            <a:r>
              <a:rPr lang="ru-RU" sz="3600" b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600" b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40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348880"/>
            <a:ext cx="7408333" cy="403244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7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творческие</a:t>
            </a:r>
            <a:endParaRPr lang="ru-RU" sz="4700" b="1" i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7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проектные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7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ассоциативные</a:t>
            </a:r>
            <a:endParaRPr lang="ru-RU" sz="4700" b="1" i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7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логические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7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номенклатурные</a:t>
            </a:r>
          </a:p>
          <a:p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938544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</a:pPr>
            <a:r>
              <a:rPr lang="ru-RU" sz="32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8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Типы заданий с использованием географической карты</a:t>
            </a:r>
            <a:r>
              <a:rPr lang="ru-RU" sz="36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1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44824"/>
            <a:ext cx="8964488" cy="4968552"/>
          </a:xfrm>
          <a:ln>
            <a:noFill/>
          </a:ln>
        </p:spPr>
        <p:txBody>
          <a:bodyPr numCol="2">
            <a:normAutofit fontScale="92500" lnSpcReduction="10000"/>
          </a:bodyPr>
          <a:lstStyle/>
          <a:p>
            <a:r>
              <a:rPr lang="ru-RU" sz="2900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горизонта</a:t>
            </a:r>
            <a:endParaRPr lang="ru-RU" sz="2900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лишнее</a:t>
            </a:r>
            <a:endParaRPr lang="ru-RU" sz="2900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ассоциативных заданий</a:t>
            </a:r>
          </a:p>
          <a:p>
            <a:r>
              <a:rPr lang="ru-RU" sz="29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логических заданий</a:t>
            </a:r>
          </a:p>
          <a:p>
            <a:r>
              <a:rPr lang="ru-RU" sz="2900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Географический диктант</a:t>
            </a:r>
            <a:endParaRPr lang="ru-RU" sz="2900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Ассоциативные загадки</a:t>
            </a:r>
            <a:endParaRPr lang="ru-RU" sz="2900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  пропуски  в  предложениях</a:t>
            </a:r>
          </a:p>
          <a:p>
            <a:r>
              <a:rPr lang="ru-RU" sz="2900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Географический адрес</a:t>
            </a:r>
            <a:endParaRPr lang="ru-RU" sz="2900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 озера по их координатам</a:t>
            </a:r>
          </a:p>
          <a:p>
            <a:r>
              <a:rPr lang="ru-RU" sz="29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«Географическая мозаика»</a:t>
            </a:r>
          </a:p>
          <a:p>
            <a:r>
              <a:rPr lang="ru-RU" sz="29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Соотнесите  материки и реки</a:t>
            </a:r>
          </a:p>
          <a:p>
            <a:r>
              <a:rPr lang="ru-RU" sz="29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 озера  по  описанию</a:t>
            </a:r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Tahoma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Приёмы формирования и развития умений работы  с географическими картами.</a:t>
            </a:r>
          </a:p>
        </p:txBody>
      </p:sp>
    </p:spTree>
    <p:extLst>
      <p:ext uri="{BB962C8B-B14F-4D97-AF65-F5344CB8AC3E}">
        <p14:creationId xmlns:p14="http://schemas.microsoft.com/office/powerpoint/2010/main" val="49534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d82/000418a9-5f953a7b/img1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5"/>
          <a:stretch/>
        </p:blipFill>
        <p:spPr bwMode="auto">
          <a:xfrm>
            <a:off x="251520" y="1349829"/>
            <a:ext cx="8712968" cy="53915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Приём «Замените»</a:t>
            </a:r>
            <a:endParaRPr lang="ru-RU" sz="40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1385</TotalTime>
  <Words>162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«Содержание и решение учебных задач и упражнений по географии.  Формирование картографической грамотности учащихся» </vt:lpstr>
      <vt:lpstr>   Цель географического образования:  Формирование картографической грамотности современного школьника.     «Карта – второй язык географии» «Карта есть альфа и омега географии...»                                     (Н. Н. Баранский) </vt:lpstr>
      <vt:lpstr>Презентация PowerPoint</vt:lpstr>
      <vt:lpstr>Научное знакомство с картой осуществляется по следующим этапам: - формирование картографических знаний -овладение практическими приемами работы с картой -осмысление содержания карты -пространственное представление</vt:lpstr>
      <vt:lpstr>Чтение карты</vt:lpstr>
      <vt:lpstr> Формы работы с географической картой: </vt:lpstr>
      <vt:lpstr> Типы заданий с использованием географической карты </vt:lpstr>
      <vt:lpstr> 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DNA7 X86</cp:lastModifiedBy>
  <cp:revision>84</cp:revision>
  <dcterms:created xsi:type="dcterms:W3CDTF">2016-01-08T10:04:20Z</dcterms:created>
  <dcterms:modified xsi:type="dcterms:W3CDTF">2021-08-15T08:22:02Z</dcterms:modified>
</cp:coreProperties>
</file>